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47"/>
  </p:notesMasterIdLst>
  <p:sldIdLst>
    <p:sldId id="257" r:id="rId3"/>
    <p:sldId id="1453" r:id="rId4"/>
    <p:sldId id="1532" r:id="rId5"/>
    <p:sldId id="1454" r:id="rId6"/>
    <p:sldId id="1498" r:id="rId7"/>
    <p:sldId id="1533" r:id="rId8"/>
    <p:sldId id="269" r:id="rId9"/>
    <p:sldId id="1499" r:id="rId10"/>
    <p:sldId id="1500" r:id="rId11"/>
    <p:sldId id="1502" r:id="rId12"/>
    <p:sldId id="1501" r:id="rId13"/>
    <p:sldId id="274" r:id="rId14"/>
    <p:sldId id="1509" r:id="rId15"/>
    <p:sldId id="1512" r:id="rId16"/>
    <p:sldId id="1424" r:id="rId17"/>
    <p:sldId id="1534" r:id="rId18"/>
    <p:sldId id="1535" r:id="rId19"/>
    <p:sldId id="1514" r:id="rId20"/>
    <p:sldId id="1516" r:id="rId21"/>
    <p:sldId id="1515" r:id="rId22"/>
    <p:sldId id="1513" r:id="rId23"/>
    <p:sldId id="1517" r:id="rId24"/>
    <p:sldId id="1536" r:id="rId25"/>
    <p:sldId id="1484" r:id="rId26"/>
    <p:sldId id="1518" r:id="rId27"/>
    <p:sldId id="1519" r:id="rId28"/>
    <p:sldId id="1520" r:id="rId29"/>
    <p:sldId id="1521" r:id="rId30"/>
    <p:sldId id="1522" r:id="rId31"/>
    <p:sldId id="1523" r:id="rId32"/>
    <p:sldId id="1524" r:id="rId33"/>
    <p:sldId id="390" r:id="rId34"/>
    <p:sldId id="967" r:id="rId35"/>
    <p:sldId id="1504" r:id="rId36"/>
    <p:sldId id="1505" r:id="rId37"/>
    <p:sldId id="278" r:id="rId38"/>
    <p:sldId id="1506" r:id="rId39"/>
    <p:sldId id="1507" r:id="rId40"/>
    <p:sldId id="1526" r:id="rId41"/>
    <p:sldId id="279" r:id="rId42"/>
    <p:sldId id="1528" r:id="rId43"/>
    <p:sldId id="1529" r:id="rId44"/>
    <p:sldId id="1530" r:id="rId45"/>
    <p:sldId id="36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Honos" initials="GH"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582"/>
    <a:srgbClr val="22E6B7"/>
    <a:srgbClr val="0D755A"/>
    <a:srgbClr val="13A985"/>
    <a:srgbClr val="FE872E"/>
    <a:srgbClr val="F33F59"/>
    <a:srgbClr val="FF3F7F"/>
    <a:srgbClr val="E1FBF5"/>
    <a:srgbClr val="BBF7E9"/>
    <a:srgbClr val="FEA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46" autoAdjust="0"/>
    <p:restoredTop sz="78348" autoAdjust="0"/>
  </p:normalViewPr>
  <p:slideViewPr>
    <p:cSldViewPr snapToGrid="0">
      <p:cViewPr varScale="1">
        <p:scale>
          <a:sx n="65" d="100"/>
          <a:sy n="65" d="100"/>
        </p:scale>
        <p:origin x="1675" y="3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C6C4-4B49-BE5C-22C6829C2823}"/>
              </c:ext>
            </c:extLst>
          </c:dPt>
          <c:dPt>
            <c:idx val="1"/>
            <c:bubble3D val="0"/>
            <c:spPr>
              <a:solidFill>
                <a:srgbClr val="FF7171"/>
              </a:solidFill>
              <a:effectLst/>
            </c:spPr>
            <c:extLst>
              <c:ext xmlns:c16="http://schemas.microsoft.com/office/drawing/2014/chart" uri="{C3380CC4-5D6E-409C-BE32-E72D297353CC}">
                <c16:uniqueId val="{00000002-C6C4-4B49-BE5C-22C6829C2823}"/>
              </c:ext>
            </c:extLst>
          </c:dPt>
          <c:dPt>
            <c:idx val="2"/>
            <c:bubble3D val="0"/>
            <c:spPr>
              <a:solidFill>
                <a:srgbClr val="A2F103"/>
              </a:solidFill>
              <a:effectLst/>
            </c:spPr>
            <c:extLst>
              <c:ext xmlns:c16="http://schemas.microsoft.com/office/drawing/2014/chart" uri="{C3380CC4-5D6E-409C-BE32-E72D297353CC}">
                <c16:uniqueId val="{00000004-C6C4-4B49-BE5C-22C6829C2823}"/>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C6C4-4B49-BE5C-22C6829C2823}"/>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C6C4-4B49-BE5C-22C6829C2823}"/>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5 mg BID </c:v>
                </c:pt>
                <c:pt idx="1">
                  <c:v>2.5 mg BID discordant </c:v>
                </c:pt>
                <c:pt idx="2">
                  <c:v>2.5 mg BID concordant</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5-C6C4-4B49-BE5C-22C6829C2823}"/>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DE1B-44E4-91CF-3D4205F06CD5}"/>
              </c:ext>
            </c:extLst>
          </c:dPt>
          <c:dPt>
            <c:idx val="1"/>
            <c:bubble3D val="0"/>
            <c:spPr>
              <a:solidFill>
                <a:srgbClr val="FF7171"/>
              </a:solidFill>
              <a:effectLst/>
            </c:spPr>
            <c:extLst>
              <c:ext xmlns:c16="http://schemas.microsoft.com/office/drawing/2014/chart" uri="{C3380CC4-5D6E-409C-BE32-E72D297353CC}">
                <c16:uniqueId val="{00000002-DE1B-44E4-91CF-3D4205F06CD5}"/>
              </c:ext>
            </c:extLst>
          </c:dPt>
          <c:dPt>
            <c:idx val="2"/>
            <c:bubble3D val="0"/>
            <c:spPr>
              <a:solidFill>
                <a:srgbClr val="A2F103"/>
              </a:solidFill>
              <a:effectLst/>
            </c:spPr>
            <c:extLst>
              <c:ext xmlns:c16="http://schemas.microsoft.com/office/drawing/2014/chart" uri="{C3380CC4-5D6E-409C-BE32-E72D297353CC}">
                <c16:uniqueId val="{00000004-DE1B-44E4-91CF-3D4205F06CD5}"/>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DE1B-44E4-91CF-3D4205F06CD5}"/>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DE1B-44E4-91CF-3D4205F06CD5}"/>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150 mg BID</c:v>
                </c:pt>
                <c:pt idx="1">
                  <c:v>110 mg BID discordant </c:v>
                </c:pt>
                <c:pt idx="2">
                  <c:v>110 mg BID concordant</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5-DE1B-44E4-91CF-3D4205F06CD5}"/>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7E89-441F-BC0A-D6E615609362}"/>
              </c:ext>
            </c:extLst>
          </c:dPt>
          <c:dPt>
            <c:idx val="1"/>
            <c:bubble3D val="0"/>
            <c:spPr>
              <a:solidFill>
                <a:srgbClr val="FF7171"/>
              </a:solidFill>
              <a:effectLst/>
            </c:spPr>
            <c:extLst>
              <c:ext xmlns:c16="http://schemas.microsoft.com/office/drawing/2014/chart" uri="{C3380CC4-5D6E-409C-BE32-E72D297353CC}">
                <c16:uniqueId val="{00000002-7E89-441F-BC0A-D6E615609362}"/>
              </c:ext>
            </c:extLst>
          </c:dPt>
          <c:dPt>
            <c:idx val="2"/>
            <c:bubble3D val="0"/>
            <c:spPr>
              <a:solidFill>
                <a:srgbClr val="A2F103"/>
              </a:solidFill>
              <a:effectLst/>
            </c:spPr>
            <c:extLst>
              <c:ext xmlns:c16="http://schemas.microsoft.com/office/drawing/2014/chart" uri="{C3380CC4-5D6E-409C-BE32-E72D297353CC}">
                <c16:uniqueId val="{00000004-7E89-441F-BC0A-D6E615609362}"/>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7E89-441F-BC0A-D6E615609362}"/>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7E89-441F-BC0A-D6E615609362}"/>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20 mg OD</c:v>
                </c:pt>
                <c:pt idx="1">
                  <c:v>15 mg OD discordant </c:v>
                </c:pt>
                <c:pt idx="2">
                  <c:v>15 mg OD concordant</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7E89-441F-BC0A-D6E615609362}"/>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93C8C-6023-40E5-BB11-9E4C7B7CAD0C}" type="datetimeFigureOut">
              <a:rPr lang="en-US" smtClean="0"/>
              <a:t>3/30/2020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56297-500E-4637-A3B6-DA20CA07D824}" type="slidenum">
              <a:rPr lang="en-US" smtClean="0"/>
              <a:t>‹#›</a:t>
            </a:fld>
            <a:endParaRPr lang="en-US"/>
          </a:p>
        </p:txBody>
      </p:sp>
    </p:spTree>
    <p:extLst>
      <p:ext uri="{BB962C8B-B14F-4D97-AF65-F5344CB8AC3E}">
        <p14:creationId xmlns:p14="http://schemas.microsoft.com/office/powerpoint/2010/main" val="660289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156297-500E-4637-A3B6-DA20CA07D824}" type="slidenum">
              <a:rPr lang="en-US" smtClean="0"/>
              <a:t>1</a:t>
            </a:fld>
            <a:endParaRPr lang="en-US"/>
          </a:p>
        </p:txBody>
      </p:sp>
    </p:spTree>
    <p:extLst>
      <p:ext uri="{BB962C8B-B14F-4D97-AF65-F5344CB8AC3E}">
        <p14:creationId xmlns:p14="http://schemas.microsoft.com/office/powerpoint/2010/main" val="280342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BDBD6C-9517-4AB8-9261-B05FCF70B3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p>
          <a:p>
            <a:endParaRPr lang="en-CA" b="1" dirty="0"/>
          </a:p>
          <a:p>
            <a:endParaRPr lang="en-CA" dirty="0"/>
          </a:p>
        </p:txBody>
      </p:sp>
    </p:spTree>
    <p:extLst>
      <p:ext uri="{BB962C8B-B14F-4D97-AF65-F5344CB8AC3E}">
        <p14:creationId xmlns:p14="http://schemas.microsoft.com/office/powerpoint/2010/main" val="2571349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endParaRPr lang="en-CA"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CA" b="1" dirty="0"/>
              <a:t>Animated slide </a:t>
            </a:r>
          </a:p>
        </p:txBody>
      </p:sp>
    </p:spTree>
    <p:extLst>
      <p:ext uri="{BB962C8B-B14F-4D97-AF65-F5344CB8AC3E}">
        <p14:creationId xmlns:p14="http://schemas.microsoft.com/office/powerpoint/2010/main" val="140603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BDBD6C-9517-4AB8-9261-B05FCF70B3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p>
          <a:p>
            <a:endParaRPr lang="en-CA" b="1" dirty="0"/>
          </a:p>
          <a:p>
            <a:endParaRPr lang="en-CA" dirty="0"/>
          </a:p>
        </p:txBody>
      </p:sp>
    </p:spTree>
    <p:extLst>
      <p:ext uri="{BB962C8B-B14F-4D97-AF65-F5344CB8AC3E}">
        <p14:creationId xmlns:p14="http://schemas.microsoft.com/office/powerpoint/2010/main" val="2801424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lvl="0" algn="l" defTabSz="914400">
              <a:defRPr/>
            </a:pPr>
            <a:r>
              <a:rPr lang="en-CA" sz="1200" b="1" dirty="0">
                <a:solidFill>
                  <a:prstClr val="black"/>
                </a:solidFill>
                <a:latin typeface="Arial Narrow" panose="020B0606020202030204" pitchFamily="34" charset="0"/>
                <a:cs typeface="Candara"/>
              </a:rPr>
              <a:t>Values and Preferences: </a:t>
            </a:r>
          </a:p>
          <a:p>
            <a:pPr lvl="0" algn="l" defTabSz="914400">
              <a:defRPr/>
            </a:pPr>
            <a:r>
              <a:rPr lang="en-CA" dirty="0"/>
              <a:t>For patients with AF and stable coronary or arterial vascular disease, the CCS AF Guidelines Committee believed that routine use of combination therapy (an OAC with a single antiplatelet agent) was not justified because of the increased risk of bleeding without a significant reduction in ischemic coronary and cerebrovascular thrombotic events.</a:t>
            </a:r>
          </a:p>
        </p:txBody>
      </p:sp>
    </p:spTree>
    <p:extLst>
      <p:ext uri="{BB962C8B-B14F-4D97-AF65-F5344CB8AC3E}">
        <p14:creationId xmlns:p14="http://schemas.microsoft.com/office/powerpoint/2010/main" val="254760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742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3909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224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BDBD6C-9517-4AB8-9261-B05FCF70B3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p>
          <a:p>
            <a:endParaRPr lang="en-CA" b="1" dirty="0"/>
          </a:p>
          <a:p>
            <a:endParaRPr lang="en-CA" dirty="0"/>
          </a:p>
        </p:txBody>
      </p:sp>
    </p:spTree>
    <p:extLst>
      <p:ext uri="{BB962C8B-B14F-4D97-AF65-F5344CB8AC3E}">
        <p14:creationId xmlns:p14="http://schemas.microsoft.com/office/powerpoint/2010/main" val="1251747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BDBD6C-9517-4AB8-9261-B05FCF70B3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p>
          <a:p>
            <a:endParaRPr lang="en-CA" b="1" dirty="0"/>
          </a:p>
          <a:p>
            <a:endParaRPr lang="en-CA" dirty="0"/>
          </a:p>
        </p:txBody>
      </p:sp>
    </p:spTree>
    <p:extLst>
      <p:ext uri="{BB962C8B-B14F-4D97-AF65-F5344CB8AC3E}">
        <p14:creationId xmlns:p14="http://schemas.microsoft.com/office/powerpoint/2010/main" val="3716947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60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endParaRPr lang="en-CA" dirty="0"/>
          </a:p>
        </p:txBody>
      </p:sp>
    </p:spTree>
    <p:extLst>
      <p:ext uri="{BB962C8B-B14F-4D97-AF65-F5344CB8AC3E}">
        <p14:creationId xmlns:p14="http://schemas.microsoft.com/office/powerpoint/2010/main" val="3184400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CA" dirty="0"/>
              <a:t>Animated slide</a:t>
            </a:r>
          </a:p>
        </p:txBody>
      </p:sp>
    </p:spTree>
    <p:extLst>
      <p:ext uri="{BB962C8B-B14F-4D97-AF65-F5344CB8AC3E}">
        <p14:creationId xmlns:p14="http://schemas.microsoft.com/office/powerpoint/2010/main" val="3224873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F6FCFB-8CA2-4FF6-9A48-E37949C77E72}"/>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marL="174982" indent="-174982">
              <a:buFont typeface="Wingdings" panose="05000000000000000000" pitchFamily="2" charset="2"/>
              <a:buChar char="§"/>
            </a:pPr>
            <a:r>
              <a:rPr lang="en-US" sz="1200" dirty="0">
                <a:latin typeface="+mn-lt"/>
                <a:cs typeface="Arial" panose="020B0604020202020204" pitchFamily="34" charset="0"/>
              </a:rPr>
              <a:t>This slide shows the rates of major bleeding by treatment and dose-reduction criteria.</a:t>
            </a:r>
          </a:p>
          <a:p>
            <a:pPr marL="174982" indent="-174982">
              <a:buFont typeface="Wingdings" panose="05000000000000000000" pitchFamily="2" charset="2"/>
              <a:buChar char="§"/>
            </a:pPr>
            <a:r>
              <a:rPr lang="en-GB" sz="1200" dirty="0">
                <a:latin typeface="+mn-lt"/>
                <a:cs typeface="Arial" panose="020B0604020202020204" pitchFamily="34" charset="0"/>
              </a:rPr>
              <a:t>Irrespective of the presence of 1 or no dose-reduction criteria, the treatment effect of apixaban 5 mg BID vs warfarin for the outcome of major bleeding was consistent with the overall results (</a:t>
            </a:r>
            <a:r>
              <a:rPr lang="en-GB" sz="1200" i="1" dirty="0" err="1">
                <a:latin typeface="+mn-lt"/>
                <a:cs typeface="Arial" panose="020B0604020202020204" pitchFamily="34" charset="0"/>
              </a:rPr>
              <a:t>P</a:t>
            </a:r>
            <a:r>
              <a:rPr lang="en-GB" sz="1200" baseline="-25000" dirty="0" err="1">
                <a:latin typeface="+mn-lt"/>
                <a:cs typeface="Arial" panose="020B0604020202020204" pitchFamily="34" charset="0"/>
              </a:rPr>
              <a:t>interaction</a:t>
            </a:r>
            <a:r>
              <a:rPr lang="en-GB" sz="1200" dirty="0">
                <a:latin typeface="+mn-lt"/>
                <a:cs typeface="Arial" panose="020B0604020202020204" pitchFamily="34" charset="0"/>
              </a:rPr>
              <a:t> = 0.71).</a:t>
            </a:r>
          </a:p>
          <a:p>
            <a:pPr marL="174982" indent="-174982">
              <a:buFont typeface="Wingdings" panose="05000000000000000000" pitchFamily="2" charset="2"/>
              <a:buChar char="§"/>
            </a:pPr>
            <a:r>
              <a:rPr lang="en-US" sz="1200" dirty="0">
                <a:latin typeface="+mn-lt"/>
                <a:cs typeface="Arial" panose="020B0604020202020204" pitchFamily="34" charset="0"/>
              </a:rPr>
              <a:t>The effect of apixaban 5 mg BID compared with warfarin on the risk of major bleeding was consistent across the range of age, weight, and creatinine clearance observed in the ARISTOTLE population.</a:t>
            </a:r>
          </a:p>
        </p:txBody>
      </p:sp>
    </p:spTree>
    <p:extLst>
      <p:ext uri="{BB962C8B-B14F-4D97-AF65-F5344CB8AC3E}">
        <p14:creationId xmlns:p14="http://schemas.microsoft.com/office/powerpoint/2010/main" val="1509399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539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BDBD6C-9517-4AB8-9261-B05FCF70B3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p>
          <a:p>
            <a:endParaRPr lang="en-CA" b="1" dirty="0"/>
          </a:p>
          <a:p>
            <a:endParaRPr lang="en-CA" dirty="0"/>
          </a:p>
        </p:txBody>
      </p:sp>
    </p:spTree>
    <p:extLst>
      <p:ext uri="{BB962C8B-B14F-4D97-AF65-F5344CB8AC3E}">
        <p14:creationId xmlns:p14="http://schemas.microsoft.com/office/powerpoint/2010/main" val="1619912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endParaRPr lang="en-CA" dirty="0"/>
          </a:p>
        </p:txBody>
      </p:sp>
    </p:spTree>
    <p:extLst>
      <p:ext uri="{BB962C8B-B14F-4D97-AF65-F5344CB8AC3E}">
        <p14:creationId xmlns:p14="http://schemas.microsoft.com/office/powerpoint/2010/main" val="3518664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endParaRPr lang="en-CA" dirty="0"/>
          </a:p>
        </p:txBody>
      </p:sp>
    </p:spTree>
    <p:extLst>
      <p:ext uri="{BB962C8B-B14F-4D97-AF65-F5344CB8AC3E}">
        <p14:creationId xmlns:p14="http://schemas.microsoft.com/office/powerpoint/2010/main" val="1680749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085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BDBD6C-9517-4AB8-9261-B05FCF70B3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1" dirty="0"/>
          </a:p>
          <a:p>
            <a:endParaRPr lang="en-CA" b="1" dirty="0"/>
          </a:p>
          <a:p>
            <a:endParaRPr lang="en-CA" dirty="0"/>
          </a:p>
        </p:txBody>
      </p:sp>
    </p:spTree>
    <p:extLst>
      <p:ext uri="{BB962C8B-B14F-4D97-AF65-F5344CB8AC3E}">
        <p14:creationId xmlns:p14="http://schemas.microsoft.com/office/powerpoint/2010/main" val="46721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endParaRPr lang="en-CA" dirty="0"/>
          </a:p>
        </p:txBody>
      </p:sp>
    </p:spTree>
    <p:extLst>
      <p:ext uri="{BB962C8B-B14F-4D97-AF65-F5344CB8AC3E}">
        <p14:creationId xmlns:p14="http://schemas.microsoft.com/office/powerpoint/2010/main" val="158514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54850B0-5E06-4760-BD26-AF5A2A9390CA}"/>
              </a:ext>
            </a:extLst>
          </p:cNvPr>
          <p:cNvSpPr>
            <a:spLocks noGrp="1"/>
          </p:cNvSpPr>
          <p:nvPr>
            <p:ph type="body" idx="1"/>
          </p:nvPr>
        </p:nvSpPr>
        <p:spPr/>
        <p:txBody>
          <a:bodyPr/>
          <a:lstStyle/>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CA" sz="3600" b="1" dirty="0"/>
              <a:t>Speaker Notes:</a:t>
            </a:r>
          </a:p>
          <a:p>
            <a:endParaRPr lang="en-CA" sz="1200" dirty="0">
              <a:solidFill>
                <a:schemeClr val="tx1"/>
              </a:solidFill>
              <a:latin typeface="+mn-lt"/>
            </a:endParaRPr>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US" sz="1200" dirty="0">
                <a:solidFill>
                  <a:schemeClr val="tx1"/>
                </a:solidFill>
                <a:latin typeface="+mn-lt"/>
              </a:rPr>
              <a:t>The ventricular response rate to this atrial fibrillation is auto-controlled.  In the absence of therapy to accomplish this goal the finding of auto-controlled atrial fibrillation implies AV conduction system disease </a:t>
            </a:r>
          </a:p>
          <a:p>
            <a:pPr marL="215900" marR="0" lvl="0" indent="-214313" algn="l" defTabSz="914400" rtl="0" eaLnBrk="1" fontAlgn="auto" latinLnBrk="0" hangingPunct="1">
              <a:lnSpc>
                <a:spcPct val="93000"/>
              </a:lnSpc>
              <a:spcBef>
                <a:spcPct val="0"/>
              </a:spcBef>
              <a:spcAft>
                <a:spcPts val="0"/>
              </a:spcAft>
              <a:buClrTx/>
              <a:buSzTx/>
              <a:buFontTx/>
              <a:buNone/>
              <a:tabLst>
                <a:tab pos="723900" algn="l"/>
                <a:tab pos="1447800" algn="l"/>
                <a:tab pos="2171700" algn="l"/>
                <a:tab pos="2895600" algn="l"/>
                <a:tab pos="3619500" algn="l"/>
                <a:tab pos="4343400" algn="l"/>
                <a:tab pos="5067300" algn="l"/>
                <a:tab pos="5791200" algn="l"/>
              </a:tabLst>
              <a:defRPr/>
            </a:pPr>
            <a:r>
              <a:rPr lang="en-US" sz="1200" dirty="0">
                <a:solidFill>
                  <a:schemeClr val="tx1"/>
                </a:solidFill>
                <a:latin typeface="+mn-lt"/>
              </a:rPr>
              <a:t>(usually AV nodal) and predicts the ultimate requirement for a pacemaker.</a:t>
            </a:r>
          </a:p>
          <a:p>
            <a:endParaRPr lang="en-CA"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endParaRPr lang="en-CA" dirty="0"/>
          </a:p>
        </p:txBody>
      </p:sp>
    </p:spTree>
    <p:extLst>
      <p:ext uri="{BB962C8B-B14F-4D97-AF65-F5344CB8AC3E}">
        <p14:creationId xmlns:p14="http://schemas.microsoft.com/office/powerpoint/2010/main" val="4054831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9678A4-7D91-46BF-AB90-E1B38B5A4BF0}"/>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71689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endParaRPr lang="en-CA" dirty="0"/>
          </a:p>
        </p:txBody>
      </p:sp>
    </p:spTree>
    <p:extLst>
      <p:ext uri="{BB962C8B-B14F-4D97-AF65-F5344CB8AC3E}">
        <p14:creationId xmlns:p14="http://schemas.microsoft.com/office/powerpoint/2010/main" val="2935199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958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CE6CFA-F93B-4265-BBDF-E71794685226}"/>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r>
              <a:rPr lang="en-CA" sz="1200" b="1" i="0" kern="1200" dirty="0">
                <a:solidFill>
                  <a:schemeClr val="tx1"/>
                </a:solidFill>
                <a:effectLst/>
                <a:latin typeface="+mn-lt"/>
                <a:ea typeface="+mn-ea"/>
                <a:cs typeface="+mn-cs"/>
              </a:rPr>
              <a:t>Abstract</a:t>
            </a:r>
          </a:p>
          <a:p>
            <a:r>
              <a:rPr lang="en-CA" sz="1200" b="1" i="0" kern="1200" cap="all" dirty="0">
                <a:solidFill>
                  <a:schemeClr val="tx1"/>
                </a:solidFill>
                <a:effectLst/>
                <a:latin typeface="+mn-lt"/>
                <a:ea typeface="+mn-ea"/>
                <a:cs typeface="+mn-cs"/>
              </a:rPr>
              <a:t>BACKGROUND:</a:t>
            </a:r>
          </a:p>
          <a:p>
            <a:r>
              <a:rPr lang="en-CA" sz="1200" b="0" i="0" kern="1200" dirty="0">
                <a:solidFill>
                  <a:schemeClr val="tx1"/>
                </a:solidFill>
                <a:effectLst/>
                <a:latin typeface="+mn-lt"/>
                <a:ea typeface="+mn-ea"/>
                <a:cs typeface="+mn-cs"/>
              </a:rPr>
              <a:t>Non-vitamin K antagonist oral anticoagulants (NOACs) are indicated for stroke prevention in atrial fibrillation (AF) but require lower doses in certain patients. We sought to describe the frequency, appropriateness (according to Food and Drug Administration labeling), and outcomes of patients prescribed reduced doses of NOACs in community practice.</a:t>
            </a:r>
          </a:p>
          <a:p>
            <a:r>
              <a:rPr lang="en-CA" sz="1200" b="1" i="0" kern="1200" cap="all" dirty="0">
                <a:solidFill>
                  <a:schemeClr val="tx1"/>
                </a:solidFill>
                <a:effectLst/>
                <a:latin typeface="+mn-lt"/>
                <a:ea typeface="+mn-ea"/>
                <a:cs typeface="+mn-cs"/>
              </a:rPr>
              <a:t>METHODS AND RESULTS:</a:t>
            </a:r>
          </a:p>
          <a:p>
            <a:r>
              <a:rPr lang="en-CA" sz="1200" b="0" i="0" kern="1200" dirty="0">
                <a:solidFill>
                  <a:schemeClr val="tx1"/>
                </a:solidFill>
                <a:effectLst/>
                <a:latin typeface="+mn-lt"/>
                <a:ea typeface="+mn-ea"/>
                <a:cs typeface="+mn-cs"/>
              </a:rPr>
              <a:t>We analyzed data from the ORBIT-AF II (The Outcomes Registry for Better Informed Treatment of Atrial Fibrillation II) registry, a prospective, national, observational registry of AF patients. Among 7925 AF patients receiving NOACs, we assessed patterns of use of reduced NOAC doses and associated cardiovascular and bleeding outcomes at median follow-up of 1 year. Overall, 6636 patients (84%) received a NOAC at standard dose, which was consistent with US Food and Drug Administration labeling in 6376 (96%). Reduced NOAC dose was prescribed to 1289 (16% overall), which was consistent with Food and Drug Administration labeling in only 555 patients (43%). Compared with those whose NOAC dose was appropriately reduced, patients receiving inappropriate dose reductions were younger (median age 79 versus 84,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&lt;0.0001) and had lower ORBIT bleeding risk scores (26% ≥4 versus 45%,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&lt;0.0001). Compared with those appropriately receiving standard dosing, patients receiving inappropriately reduced-dose NOACs had higher unadjusted rates of thromboembolic events (2.11 versus 1.35 events per 100 patient years, hazard ratio 1.56, 95% confidence interval 0.92-2.67) and death (6.77 versus 2.60, hazard ratio 2.61, 95% confidence interval 1.86-3.67). After adjustment, outcomes were not significantly different but tended to favor patients dosed appropriately.</a:t>
            </a:r>
          </a:p>
          <a:p>
            <a:r>
              <a:rPr lang="en-CA" sz="1200" b="1" i="0" kern="1200" cap="all"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The majority of dose reductions of NOACs in AF are inconsistent with US Food and Drug Administration recommendations. There appear to be opportunities to improve current NOAC dosing in community practice.</a:t>
            </a:r>
          </a:p>
          <a:p>
            <a:endParaRPr lang="en-CA" dirty="0"/>
          </a:p>
        </p:txBody>
      </p:sp>
    </p:spTree>
    <p:extLst>
      <p:ext uri="{BB962C8B-B14F-4D97-AF65-F5344CB8AC3E}">
        <p14:creationId xmlns:p14="http://schemas.microsoft.com/office/powerpoint/2010/main" val="955130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A9F5C69-A76A-4843-A703-1FF3A71B30BD}"/>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342900" lvl="0" indent="-342900" defTabSz="685800">
              <a:buClr>
                <a:srgbClr val="13A582"/>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1641 Canadian NVAF patients enrolled by 102 physicians (91 Primary Care Physicians, 11 Cardiologists/Internists in 8 provinces):</a:t>
            </a:r>
          </a:p>
          <a:p>
            <a:pPr marL="800100" lvl="1" indent="-342900">
              <a:buClr>
                <a:srgbClr val="22E6B7"/>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More than 8 in 10 patients were receiving a DOAC for stroke prevention as per CCS AF Guideline recommendations</a:t>
            </a:r>
          </a:p>
          <a:p>
            <a:pPr marL="800100" lvl="1" indent="-342900">
              <a:buClr>
                <a:srgbClr val="22E6B7"/>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Reduced dosing of DOAC was frequently not concordant with Health Canada product monograph-recommended criteria</a:t>
            </a:r>
          </a:p>
          <a:p>
            <a:pPr marL="800100" lvl="1" indent="-342900">
              <a:buClr>
                <a:srgbClr val="22E6B7"/>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Lower-than-recommended NOAC dosing by Canadian physicians appears to occur be associated with concerns regarding advanced age, renal dysfunction, and perceived high bleeding risk</a:t>
            </a:r>
          </a:p>
          <a:p>
            <a:pPr marL="800100" lvl="1" indent="-342900">
              <a:buClr>
                <a:srgbClr val="22E6B7"/>
              </a:buClr>
              <a:buFont typeface="Wingdings" panose="05000000000000000000" pitchFamily="2" charset="2"/>
              <a:buChar char="§"/>
            </a:pPr>
            <a:r>
              <a:rPr lang="en-CA" sz="2200" b="1" dirty="0">
                <a:solidFill>
                  <a:schemeClr val="tx1">
                    <a:lumMod val="85000"/>
                    <a:lumOff val="15000"/>
                  </a:schemeClr>
                </a:solidFill>
                <a:latin typeface="Arial Narrow" panose="020B0606020202030204" pitchFamily="34" charset="0"/>
              </a:rPr>
              <a:t>Despite relatively infrequent apparent lower-than-recommended dosing (~1 in 13 patients) and higher-than-recommended dosing (~1 in 33 patients) of NOAC, opportunities remain to further minimize the discordance between product monograph-based prescribing recommendations and DOAC dosing used in routine clinical practice</a:t>
            </a:r>
            <a:endParaRPr lang="en-US" sz="2200" b="1" dirty="0">
              <a:solidFill>
                <a:schemeClr val="tx1">
                  <a:lumMod val="85000"/>
                  <a:lumOff val="15000"/>
                </a:schemeClr>
              </a:solidFill>
              <a:latin typeface="Arial Narrow" panose="020B0606020202030204" pitchFamily="34" charset="0"/>
            </a:endParaRPr>
          </a:p>
          <a:p>
            <a:endParaRPr lang="en-CA" sz="1200" b="1" dirty="0">
              <a:solidFill>
                <a:schemeClr val="tx1"/>
              </a:solidFill>
              <a:latin typeface="+mn-lt"/>
            </a:endParaRPr>
          </a:p>
          <a:p>
            <a:endParaRPr lang="en-CA" sz="1200" b="1" dirty="0">
              <a:solidFill>
                <a:schemeClr val="tx1"/>
              </a:solidFill>
              <a:latin typeface="+mn-lt"/>
            </a:endParaRPr>
          </a:p>
          <a:p>
            <a:r>
              <a:rPr lang="en-US" sz="1200" b="1" kern="1200" dirty="0">
                <a:solidFill>
                  <a:schemeClr val="tx1"/>
                </a:solidFill>
                <a:effectLst/>
                <a:latin typeface="+mn-lt"/>
                <a:ea typeface="+mn-ea"/>
                <a:cs typeface="+mn-cs"/>
              </a:rPr>
              <a:t>Methods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OPTIMAL-AF program was a knowledge translation and quality improvement initiative.  It was based on chart audit data collection and subsequent feedback to physicians regarding their stroke prevention management in an effort to support their choice (and dose) of therapies and thereby better achieve evidence-based, guideline-recommended antithrombotic treatment in NVAF patients.  Canadian primary care physicians (PCPs) and specialists (Cardiology and Internal Medicine) were invited to participate and agreed to provide anonymized patient chart audit data through either an electronic medical record (EMR) system (TELUS Health® Platforms/Practice Solutions/Med Access, Montreal, Canada) or standardized, paper-based data collection forms.  Central Research Ethics Board approval was obtained to allow for the waiver of individual patient informed consent and the publication of aggregate data.</a:t>
            </a:r>
          </a:p>
          <a:p>
            <a:r>
              <a:rPr lang="en-US" sz="1200" kern="1200" dirty="0">
                <a:solidFill>
                  <a:schemeClr val="tx1"/>
                </a:solidFill>
                <a:effectLst/>
                <a:latin typeface="+mn-lt"/>
                <a:ea typeface="+mn-ea"/>
                <a:cs typeface="+mn-cs"/>
              </a:rPr>
              <a:t>A steering committee comprised of 3 cardiologists and 11 primary care physicians (PCPs) provided input on the program objectives, design, protocol, chart audit forms and feedback process.  The Canadian Heart Research Centre (CHRC; Toronto, Canada), a not-for-profit academic research organization, was responsible for the coordination of the program, including statistical analysis.  Support for the program was provided through an unrestricted grant from the Bristol Myers Squibb/Pfizer Canada alliance.</a:t>
            </a:r>
          </a:p>
          <a:p>
            <a:r>
              <a:rPr lang="en-US" sz="1200" kern="1200" dirty="0">
                <a:solidFill>
                  <a:schemeClr val="tx1"/>
                </a:solidFill>
                <a:effectLst/>
                <a:latin typeface="+mn-lt"/>
                <a:ea typeface="+mn-ea"/>
                <a:cs typeface="+mn-cs"/>
              </a:rPr>
              <a:t>Participating physicians provided anonymized patient data either through: (1) a single page, paper-based data collection form (faxed or mailed, and then scanned into a database using </a:t>
            </a:r>
            <a:r>
              <a:rPr lang="en-US" sz="1200" kern="1200" dirty="0" err="1">
                <a:solidFill>
                  <a:schemeClr val="tx1"/>
                </a:solidFill>
                <a:effectLst/>
                <a:latin typeface="+mn-lt"/>
                <a:ea typeface="+mn-ea"/>
                <a:cs typeface="+mn-cs"/>
              </a:rPr>
              <a:t>TELEform</a:t>
            </a:r>
            <a:r>
              <a:rPr lang="en-US" sz="1200" kern="1200" dirty="0">
                <a:solidFill>
                  <a:schemeClr val="tx1"/>
                </a:solidFill>
                <a:effectLst/>
                <a:latin typeface="+mn-lt"/>
                <a:ea typeface="+mn-ea"/>
                <a:cs typeface="+mn-cs"/>
              </a:rPr>
              <a:t> [version 10.0; Cardiff Software Inc., San Diego, California]); or, (2) via automatic abstraction from the electronic medical record  The physicians then validated that the identified patients indeed had NVAF and were currently receiving OAC.  Physicians participating in the paper-based chart audits were recruited to participate by email and identified through continuing medical education events, participation in previous or ongoing clinical trials, observational studies, or knowledge translation programs with the coordinating </a:t>
            </a:r>
            <a:r>
              <a:rPr lang="en-US" sz="1200" kern="1200" dirty="0" err="1">
                <a:solidFill>
                  <a:schemeClr val="tx1"/>
                </a:solidFill>
                <a:effectLst/>
                <a:latin typeface="+mn-lt"/>
                <a:ea typeface="+mn-ea"/>
                <a:cs typeface="+mn-cs"/>
              </a:rPr>
              <a:t>centre</a:t>
            </a:r>
            <a:r>
              <a:rPr lang="en-US" sz="1200" kern="1200" dirty="0">
                <a:solidFill>
                  <a:schemeClr val="tx1"/>
                </a:solidFill>
                <a:effectLst/>
                <a:latin typeface="+mn-lt"/>
                <a:ea typeface="+mn-ea"/>
                <a:cs typeface="+mn-cs"/>
              </a:rPr>
              <a:t>.  Physicians providing paper- based data collection forms submitted data for 10 patients with NVAF from their practice.  While physicians were encouraged to include consecutive patients, patients receiving warfarin could not comprise more than 20% of the sample. For the data obtained through the EMR process, all patients in the physician’s practice meeting the eligibility criteria were included.</a:t>
            </a:r>
          </a:p>
          <a:p>
            <a:r>
              <a:rPr lang="en-US" sz="1200" kern="1200" dirty="0">
                <a:solidFill>
                  <a:schemeClr val="tx1"/>
                </a:solidFill>
                <a:effectLst/>
                <a:latin typeface="+mn-lt"/>
                <a:ea typeface="+mn-ea"/>
                <a:cs typeface="+mn-cs"/>
              </a:rPr>
              <a:t>Patients were eligible for inclusion if they were 18 years of age or older; had permanent, paroxysmal or persistent non-valvular AF (or atrial flutter) identified on a 12-lead electrocardiogram (ECG), rhythm strip, pacemaker/ implantable cardioverter-defibrillator, or continuous ECG recording with &gt;30 seconds of continuous AF and were currently receiving OAC.  Patients were excluded if they had any of: mechanical heart valve, rheumatic mitral stenosis, or moderate or severe non-rheumatic mitral stenosis; severe renal dysfunction (creatinine clearance &lt;20 ml/min/m2) or an apparent reversible cause of AF.</a:t>
            </a:r>
          </a:p>
          <a:p>
            <a:r>
              <a:rPr lang="en-US" sz="1200" kern="1200" dirty="0">
                <a:solidFill>
                  <a:schemeClr val="tx1"/>
                </a:solidFill>
                <a:effectLst/>
                <a:latin typeface="+mn-lt"/>
                <a:ea typeface="+mn-ea"/>
                <a:cs typeface="+mn-cs"/>
              </a:rPr>
              <a:t>Patient data collected included demographics, medical history, current medications and treatments; and dose of NOAC.  For patients receiving warfarin, the most recent INR value was recorded, and time-in-therapeutic-range (TTR) was calculated for the paper-based chart audit patients based upon the last 6 INR values obtained.  For patients receiving a reduced dose of a NOAC, concordance with the recommended dose per the Health Canada product monograph (Supplementary Appendix D) was determined.  In the case of the reduced dose being discordant, the reason for the reduced dose was recorded.  For the paper-based patients, data was also available regarding AF history, concurrent specialists or services co-managing the patient’s stroke prevention therapy (such as anticoagulation clinic) and antithrombotic drug coverage (i.e., provincial/national formulary, private insurance, both, or neither).</a:t>
            </a:r>
          </a:p>
          <a:p>
            <a:r>
              <a:rPr lang="en-US" sz="1200" kern="1200" dirty="0">
                <a:solidFill>
                  <a:schemeClr val="tx1"/>
                </a:solidFill>
                <a:effectLst/>
                <a:latin typeface="+mn-lt"/>
                <a:ea typeface="+mn-ea"/>
                <a:cs typeface="+mn-cs"/>
              </a:rPr>
              <a:t>Descriptive analysis of demographic variables, regional distribution of patients and physicians, data related to medical history, OAC therapies, doses and reasons for discordant doses were performed using  SAS software v. 9.4 (SAS Institute, Cary, North Carolina, United States).  </a:t>
            </a:r>
          </a:p>
          <a:p>
            <a:r>
              <a:rPr lang="en-US" sz="1200" b="1" kern="1200" dirty="0">
                <a:solidFill>
                  <a:schemeClr val="tx1"/>
                </a:solidFill>
                <a:effectLst/>
                <a:latin typeface="+mn-lt"/>
                <a:ea typeface="+mn-ea"/>
                <a:cs typeface="+mn-cs"/>
              </a:rPr>
              <a:t>Results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total number of patients receiving OAC was 1681. Detailed demographic data was provided for 1641 patients by 102 physicians from 8 provinces; 1087 patients (66%) were included via the EMR process and 554 (34%) via the paper-based </a:t>
            </a:r>
            <a:r>
              <a:rPr lang="en-US" sz="1200" kern="1200" dirty="0" err="1">
                <a:solidFill>
                  <a:schemeClr val="tx1"/>
                </a:solidFill>
                <a:effectLst/>
                <a:latin typeface="+mn-lt"/>
                <a:ea typeface="+mn-ea"/>
                <a:cs typeface="+mn-cs"/>
              </a:rPr>
              <a:t>method.There</a:t>
            </a:r>
            <a:r>
              <a:rPr lang="en-US" sz="1200" kern="1200" dirty="0">
                <a:solidFill>
                  <a:schemeClr val="tx1"/>
                </a:solidFill>
                <a:effectLst/>
                <a:latin typeface="+mn-lt"/>
                <a:ea typeface="+mn-ea"/>
                <a:cs typeface="+mn-cs"/>
              </a:rPr>
              <a:t> were 635 (39%) women and 90% (1477) of the patients were 65 years of age or older.  </a:t>
            </a:r>
          </a:p>
          <a:p>
            <a:r>
              <a:rPr lang="en-US" sz="1200" kern="1200" dirty="0">
                <a:solidFill>
                  <a:schemeClr val="tx1"/>
                </a:solidFill>
                <a:effectLst/>
                <a:latin typeface="+mn-lt"/>
                <a:ea typeface="+mn-ea"/>
                <a:cs typeface="+mn-cs"/>
              </a:rPr>
              <a:t>In the paper-based chart audit patients, the median (25th, 75th percentiles) CHADS</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CHA</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DS</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VaSC, and HASBLED scores were 2 (1, 3), 4 (3, 5) and 2 (1, 2), respectively.  In the EMR patients with known CHADS-65 status, 96% met the threshold for initiation of OAC for stroke prevention.  All patients were receiving OAC: warfarin in 302 (18%) and NOAC in 1379 (82%). For patients receiving warfarin (n= 302), the most recent INR was available in 259 (86%) patients and was within the For patients receiving a NOAC (n=1379), more than 95% of patients met the CHADS-65 threshold for OAC.  The distribution of NOAC agents was: 661 (48%) patients receiving apixaban, 243 (18%) dabigatran, 468 (34%) rivaroxaban, and 7 (&lt;1%) </a:t>
            </a:r>
            <a:r>
              <a:rPr lang="en-US" sz="1200" kern="1200" dirty="0" err="1">
                <a:solidFill>
                  <a:schemeClr val="tx1"/>
                </a:solidFill>
                <a:effectLst/>
                <a:latin typeface="+mn-lt"/>
                <a:ea typeface="+mn-ea"/>
                <a:cs typeface="+mn-cs"/>
              </a:rPr>
              <a:t>edoxaban</a:t>
            </a:r>
            <a:r>
              <a:rPr lang="en-US" sz="1200" kern="1200" dirty="0">
                <a:solidFill>
                  <a:schemeClr val="tx1"/>
                </a:solidFill>
                <a:effectLst/>
                <a:latin typeface="+mn-lt"/>
                <a:ea typeface="+mn-ea"/>
                <a:cs typeface="+mn-cs"/>
              </a:rPr>
              <a:t>, respectively .  The dose of NOAC was available in 1113 patients (81%): standard dose was prescribed in 849 (76%) and reduced dose in 264 (24%).  Among those, the reduced dose was concordant with Health Canada prescribing information in 154 patients (58%).  The standard dose was concordant in 805 (95%).  Thus, 14% of patients on NOACs where the dose could be determined were receiving a dose discordant with prescribing recommendations; 10% were on a lower than recommended dose, and 4% were on a standard dose that should have been reduced. The top three reasons cited by the physicians providing paper-based data were age 80 years or more (58%), elevated creatinine (Creatinine 133 µmol/L or greater or eGFR less than 50 ml/min/</a:t>
            </a:r>
            <a:r>
              <a:rPr lang="en-CA" sz="1200" kern="1200" dirty="0">
                <a:solidFill>
                  <a:schemeClr val="tx1"/>
                </a:solidFill>
                <a:effectLst/>
                <a:latin typeface="+mn-lt"/>
                <a:ea typeface="+mn-ea"/>
                <a:cs typeface="+mn-cs"/>
              </a:rPr>
              <a:t>1.73 m</a:t>
            </a:r>
            <a:r>
              <a:rPr lang="en-CA"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(35%), and prior bleeding or dose recommended by specialist (17% each).  For the EMR-based patients, the top 3 reasons physicians provided for discordant reduced NOAC doses were elevated creatinine/low eGFR (36%), dose recommended by specialist (29%), and high bleeding risk (22%).  </a:t>
            </a:r>
            <a:endParaRPr lang="en-CA" b="1" dirty="0"/>
          </a:p>
          <a:p>
            <a:endParaRPr lang="en-CA" dirty="0"/>
          </a:p>
        </p:txBody>
      </p:sp>
    </p:spTree>
    <p:extLst>
      <p:ext uri="{BB962C8B-B14F-4D97-AF65-F5344CB8AC3E}">
        <p14:creationId xmlns:p14="http://schemas.microsoft.com/office/powerpoint/2010/main" val="3449959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A9F5C69-A76A-4843-A703-1FF3A71B30BD}"/>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2400" b="0" dirty="0">
                <a:solidFill>
                  <a:schemeClr val="tx1">
                    <a:lumMod val="85000"/>
                    <a:lumOff val="15000"/>
                  </a:schemeClr>
                </a:solidFill>
                <a:latin typeface="Arial Narrow" panose="020B0606020202030204" pitchFamily="34" charset="0"/>
              </a:rPr>
              <a:t>Reduced dosing of DOAC was frequently not concordant with  Health Canada product monograph-recommended criteria</a:t>
            </a:r>
          </a:p>
          <a:p>
            <a:endParaRPr lang="en-CA" sz="2400" b="1" dirty="0"/>
          </a:p>
          <a:p>
            <a:endParaRPr lang="en-CA" dirty="0"/>
          </a:p>
        </p:txBody>
      </p:sp>
    </p:spTree>
    <p:extLst>
      <p:ext uri="{BB962C8B-B14F-4D97-AF65-F5344CB8AC3E}">
        <p14:creationId xmlns:p14="http://schemas.microsoft.com/office/powerpoint/2010/main" val="3752134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E9649AA-3CD5-4413-A7C7-937AFDC2440C}"/>
              </a:ext>
            </a:extLst>
          </p:cNvPr>
          <p:cNvSpPr>
            <a:spLocks noGrp="1"/>
          </p:cNvSpPr>
          <p:nvPr>
            <p:ph type="body" idx="1"/>
          </p:nvPr>
        </p:nvSpPr>
        <p:spPr/>
        <p:txBody>
          <a:bodyPr/>
          <a:lstStyle/>
          <a:p>
            <a:r>
              <a:rPr lang="en-CA" sz="800" b="1" dirty="0">
                <a:solidFill>
                  <a:schemeClr val="tx1"/>
                </a:solidFill>
                <a:latin typeface="+mn-lt"/>
              </a:rPr>
              <a:t>Speaker Notes:</a:t>
            </a:r>
          </a:p>
          <a:p>
            <a:endParaRPr lang="en-CA" sz="800" b="1" dirty="0">
              <a:solidFill>
                <a:schemeClr val="tx1"/>
              </a:solidFill>
              <a:latin typeface="+mn-lt"/>
            </a:endParaRPr>
          </a:p>
          <a:p>
            <a:pPr marL="181240" indent="-181240">
              <a:buFont typeface="Arial"/>
              <a:buChar char="•"/>
            </a:pPr>
            <a:r>
              <a:rPr lang="en-US" sz="1200" dirty="0">
                <a:solidFill>
                  <a:schemeClr val="tx1"/>
                </a:solidFill>
                <a:latin typeface="+mn-lt"/>
              </a:rPr>
              <a:t>Of the 556 AF patients on Apixaban, 23% were given the reduced dose of 2.5</a:t>
            </a:r>
            <a:r>
              <a:rPr lang="en-US" sz="1200" baseline="0" dirty="0">
                <a:solidFill>
                  <a:schemeClr val="tx1"/>
                </a:solidFill>
                <a:latin typeface="+mn-lt"/>
              </a:rPr>
              <a:t> mg bid of whom about </a:t>
            </a:r>
            <a:r>
              <a:rPr lang="en-US" sz="1200" u="sng" baseline="0" dirty="0">
                <a:solidFill>
                  <a:schemeClr val="tx1"/>
                </a:solidFill>
                <a:latin typeface="+mn-lt"/>
              </a:rPr>
              <a:t>half</a:t>
            </a:r>
            <a:r>
              <a:rPr lang="en-US" sz="1200" baseline="0" dirty="0">
                <a:solidFill>
                  <a:schemeClr val="tx1"/>
                </a:solidFill>
                <a:latin typeface="+mn-lt"/>
              </a:rPr>
              <a:t> (13% of the total) did not have 2 of the 3 “ABC” criteria present (age ≥ 80, weight ≤ 60 kg, creatinine ≥ 133)</a:t>
            </a:r>
          </a:p>
          <a:p>
            <a:pPr marL="181240" indent="-181240">
              <a:buFont typeface="Arial"/>
              <a:buChar char="•"/>
            </a:pPr>
            <a:r>
              <a:rPr lang="en-US" sz="1200" baseline="0" dirty="0">
                <a:solidFill>
                  <a:schemeClr val="tx1"/>
                </a:solidFill>
                <a:latin typeface="+mn-lt"/>
              </a:rPr>
              <a:t>Of the 181 patients on Dabigatran, 38% were on the reduced dose of 110mg bid and only 4% were felt to be on a dosage that was discordant with current Canadian Guidelines</a:t>
            </a:r>
          </a:p>
          <a:p>
            <a:pPr marL="181240" indent="-181240">
              <a:buFont typeface="Arial"/>
              <a:buChar char="•"/>
            </a:pPr>
            <a:r>
              <a:rPr lang="en-US" sz="1200" baseline="0" dirty="0">
                <a:solidFill>
                  <a:schemeClr val="tx1"/>
                </a:solidFill>
                <a:latin typeface="+mn-lt"/>
              </a:rPr>
              <a:t>Of the 369 patients on Rivaroxaban, 18% were on a reduced dose and 8% were felt to have been reduced to 15 mg daily inappropriately.</a:t>
            </a:r>
          </a:p>
          <a:p>
            <a:pPr marL="181240" indent="-181240">
              <a:buFont typeface="Arial"/>
              <a:buChar char="•"/>
            </a:pPr>
            <a:r>
              <a:rPr lang="en-US" sz="1200" baseline="0" dirty="0">
                <a:solidFill>
                  <a:schemeClr val="tx1"/>
                </a:solidFill>
                <a:latin typeface="+mn-lt"/>
              </a:rPr>
              <a:t>Overall, the message is that there is some room for improvement through further knowledge dissemination</a:t>
            </a:r>
            <a:endParaRPr lang="en-US" sz="1200" dirty="0">
              <a:solidFill>
                <a:schemeClr val="tx1"/>
              </a:solidFill>
              <a:latin typeface="+mn-lt"/>
            </a:endParaRPr>
          </a:p>
          <a:p>
            <a:endParaRPr lang="en-CA" sz="1200" b="1" dirty="0"/>
          </a:p>
          <a:p>
            <a:endParaRPr lang="en-CA"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903C769-4146-41F0-9A03-5070611D2E8A}"/>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4418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69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a:p>
            <a:endParaRPr lang="en-CA" sz="1200" b="1" dirty="0">
              <a:solidFill>
                <a:schemeClr val="tx1"/>
              </a:solidFill>
              <a:latin typeface="+mn-lt"/>
            </a:endParaRPr>
          </a:p>
          <a:p>
            <a:r>
              <a:rPr lang="en-CA" sz="1200" b="1" kern="1200" dirty="0">
                <a:solidFill>
                  <a:schemeClr val="tx1"/>
                </a:solidFill>
                <a:effectLst/>
                <a:latin typeface="+mn-lt"/>
                <a:ea typeface="+mn-ea"/>
                <a:cs typeface="+mn-cs"/>
              </a:rPr>
              <a:t>Background</a:t>
            </a:r>
          </a:p>
          <a:p>
            <a:r>
              <a:rPr lang="en-CA" sz="1200" dirty="0">
                <a:solidFill>
                  <a:schemeClr val="tx1"/>
                </a:solidFill>
                <a:effectLst/>
                <a:latin typeface="+mn-lt"/>
              </a:rPr>
              <a:t>Comparative data of non‐vitamin K antagonist oral anticoagulants (NOAC) are lacking in patients with atrial fibrillation (AF).</a:t>
            </a:r>
          </a:p>
          <a:p>
            <a:r>
              <a:rPr lang="en-CA" sz="1200" b="1" kern="1200" dirty="0">
                <a:solidFill>
                  <a:schemeClr val="tx1"/>
                </a:solidFill>
                <a:effectLst/>
                <a:latin typeface="+mn-lt"/>
                <a:ea typeface="+mn-ea"/>
                <a:cs typeface="+mn-cs"/>
              </a:rPr>
              <a:t>Objective</a:t>
            </a:r>
          </a:p>
          <a:p>
            <a:r>
              <a:rPr lang="en-CA" sz="1200" b="1" dirty="0">
                <a:solidFill>
                  <a:schemeClr val="tx1"/>
                </a:solidFill>
                <a:effectLst/>
                <a:latin typeface="+mn-lt"/>
              </a:rPr>
              <a:t>We compared effectiveness and safety of standard and reduced dose NOAC in AF patients.</a:t>
            </a:r>
          </a:p>
          <a:p>
            <a:r>
              <a:rPr lang="en-CA" sz="1200" b="1" kern="1200" dirty="0">
                <a:solidFill>
                  <a:schemeClr val="tx1"/>
                </a:solidFill>
                <a:effectLst/>
                <a:latin typeface="+mn-lt"/>
                <a:ea typeface="+mn-ea"/>
                <a:cs typeface="+mn-cs"/>
              </a:rPr>
              <a:t>Methods</a:t>
            </a:r>
          </a:p>
          <a:p>
            <a:r>
              <a:rPr lang="en-CA" sz="1200" dirty="0">
                <a:solidFill>
                  <a:schemeClr val="tx1"/>
                </a:solidFill>
                <a:effectLst/>
                <a:latin typeface="+mn-lt"/>
              </a:rPr>
              <a:t>Using Danish nationwide registries, we included all oral anticoagulant‐naïve AF patients who initiated NOAC treatment (2012–2016). Outcome‐specific and mortality‐specific multiple Cox regressions were combined to compute average treatment effects as 1‐year standardized differences in stroke and bleeding risks (g‐formula).</a:t>
            </a:r>
          </a:p>
          <a:p>
            <a:r>
              <a:rPr lang="en-CA" sz="1200" b="1" kern="1200" dirty="0">
                <a:solidFill>
                  <a:schemeClr val="tx1"/>
                </a:solidFill>
                <a:effectLst/>
                <a:latin typeface="+mn-lt"/>
                <a:ea typeface="+mn-ea"/>
                <a:cs typeface="+mn-cs"/>
              </a:rPr>
              <a:t>Results</a:t>
            </a:r>
          </a:p>
          <a:p>
            <a:r>
              <a:rPr lang="en-CA" sz="1200" dirty="0">
                <a:solidFill>
                  <a:schemeClr val="tx1"/>
                </a:solidFill>
                <a:effectLst/>
                <a:latin typeface="+mn-lt"/>
              </a:rPr>
              <a:t>Amongst 31 522 AF patients, the distribution of NOAC/dose was as follows: dabigatran standard dose (22.4%), dabigatran‐reduced dose (14.0%), rivaroxaban standard dose (21.8%), rivaroxaban reduced dose (6.7%), apixaban standard dose (22.9%), and apixaban reduced dose (12.2%). The 1‐year standardized absolute risks of stroke/thromboembolism were 1.73–1.98% and 2.51–2.78% with standard and reduced NOAC dose, respectively, without statistically significant differences between NOACs for given dose level. Comparing standard doses, the 1‐year standardized absolute risk (95% CI) for major bleeding was for rivaroxaban 2.78% (2.42–3.17%); corresponding absolute risk differences (95% CI) were for dabigatran −0.93% (−1.45% to −0.38%) and apixaban, −0.54% (−0.99% to −0.05%). The results for major bleeding were similar for reduced NOAC dose. The 1‐year standardized absolute risk (95% CI) for intracranial bleeding was for standard dose dabigatran 0.19% (0.22–0.50%); corresponding absolute risk differences (95% CI) were for rivaroxaban 0.23% (0.06–0.41%) and apixaban, 0.18% (0.01–0.34%).</a:t>
            </a:r>
          </a:p>
          <a:p>
            <a:r>
              <a:rPr lang="en-CA" sz="1200" b="1" kern="1200" dirty="0">
                <a:solidFill>
                  <a:schemeClr val="tx1"/>
                </a:solidFill>
                <a:effectLst/>
                <a:latin typeface="+mn-lt"/>
                <a:ea typeface="+mn-ea"/>
                <a:cs typeface="+mn-cs"/>
              </a:rPr>
              <a:t>Conclusions</a:t>
            </a:r>
          </a:p>
          <a:p>
            <a:r>
              <a:rPr lang="en-CA" sz="1200" dirty="0">
                <a:solidFill>
                  <a:schemeClr val="tx1"/>
                </a:solidFill>
                <a:effectLst/>
                <a:latin typeface="+mn-lt"/>
              </a:rPr>
              <a:t>Standard and reduced dose NOACs, respectively, showed no significant risk difference for associated stroke/thromboembolism. Rivaroxaban was associated with higher bleeding risk compared with dabigatran and apixaban and dabigatran was associated with lower intracranial bleeding risk compared with rivaroxaban and apixaban.</a:t>
            </a:r>
          </a:p>
          <a:p>
            <a:br>
              <a:rPr lang="en-CA" sz="1200" dirty="0">
                <a:solidFill>
                  <a:schemeClr val="tx1"/>
                </a:solidFill>
                <a:latin typeface="+mn-lt"/>
              </a:rPr>
            </a:br>
            <a:endParaRPr lang="en-CA" sz="1200" b="1" dirty="0">
              <a:solidFill>
                <a:schemeClr val="tx1"/>
              </a:solidFill>
              <a:latin typeface="+mn-lt"/>
            </a:endParaRPr>
          </a:p>
          <a:p>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583581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sz="1200" b="1" dirty="0">
                <a:solidFill>
                  <a:schemeClr val="tx1"/>
                </a:solidFill>
                <a:latin typeface="+mn-lt"/>
              </a:rPr>
              <a:t>Speaker Notes:</a:t>
            </a:r>
          </a:p>
          <a:p>
            <a:endParaRPr lang="en-CA" sz="1200" b="1" dirty="0">
              <a:solidFill>
                <a:schemeClr val="tx1"/>
              </a:solidFill>
              <a:latin typeface="+mn-lt"/>
            </a:endParaRPr>
          </a:p>
          <a:p>
            <a:r>
              <a:rPr lang="en-US" sz="1200" dirty="0">
                <a:solidFill>
                  <a:schemeClr val="tx1"/>
                </a:solidFill>
                <a:latin typeface="+mn-lt"/>
              </a:rPr>
              <a:t>Cumulative incidence and hazard ratios of stroke/systemic embolism among 5 mg BID apixaban/warfarin patients. (A) Cumulative incidence of stroke/SE among propensity-score–matched 5 mg BID apixaban and warfarin patients. (B) Hazard ratios of stroke/SE for propensity-score–matched 5 mg BID apixaban and warfarin patients. BID, twice daily; stroke/SE, stroke/systemic embolism.</a:t>
            </a:r>
          </a:p>
          <a:p>
            <a:endParaRPr lang="en-US" sz="1200" b="1" dirty="0">
              <a:solidFill>
                <a:schemeClr val="tx1"/>
              </a:solidFill>
              <a:latin typeface="+mn-lt"/>
            </a:endParaRPr>
          </a:p>
          <a:p>
            <a:r>
              <a:rPr lang="en-US" sz="1200" dirty="0">
                <a:solidFill>
                  <a:schemeClr val="tx1"/>
                </a:solidFill>
                <a:latin typeface="+mn-lt"/>
              </a:rPr>
              <a:t>Cumulative incidence and hazard ratios of stroke/systemic embolism among 2.5 mg BID apixaban/warfarin patients. (A) Cumulative incidence of stroke/SE among propensity-score–matched 2.5 mg BID apixaban and warfarin patients. (B) Hazard ratios of stroke/SE for propensity-score–matched 2.5 mg BID apixaban and warfarin patients. Footnote: BID: twice daily; stroke/SE, stroke/systemic embolism.</a:t>
            </a:r>
          </a:p>
          <a:p>
            <a:endParaRPr lang="en-US" sz="1200" b="1" dirty="0">
              <a:solidFill>
                <a:schemeClr val="tx1"/>
              </a:solidFill>
              <a:latin typeface="+mn-lt"/>
            </a:endParaRPr>
          </a:p>
          <a:p>
            <a:r>
              <a:rPr lang="en-CA" sz="1200" dirty="0">
                <a:solidFill>
                  <a:schemeClr val="tx1"/>
                </a:solidFill>
                <a:latin typeface="+mn-lt"/>
              </a:rPr>
              <a:t>Conclusion In this real-world study, 5 mg BID and 2.5 mg BID doses of apixaban were assessed for 2 patient groups that differed widely in age and clinical characteristics. Each apixaban dose was associated with a lower risk of stroke/SE and major bleeding compared with warfarin in the distinct population for which it is currently prescribed in US clinical practice. This study provides observational evidence to supplement the results of the ARISTOTLE trial, which found no significant interaction between dose and treatment effect regarding stroke/SE and major bleeding [5]. To confirm the findings of this observational study, additional research should be performed using different data sources (ideally data sources with comprehensive body weight and renal function laboratory values) and larger patient sample sizes</a:t>
            </a:r>
            <a:endParaRPr lang="en-CA" sz="1200" b="1" dirty="0">
              <a:solidFill>
                <a:schemeClr val="tx1"/>
              </a:solidFill>
              <a:latin typeface="+mn-lt"/>
            </a:endParaRPr>
          </a:p>
          <a:p>
            <a:endParaRPr lang="en-CA" dirty="0"/>
          </a:p>
        </p:txBody>
      </p:sp>
    </p:spTree>
    <p:extLst>
      <p:ext uri="{BB962C8B-B14F-4D97-AF65-F5344CB8AC3E}">
        <p14:creationId xmlns:p14="http://schemas.microsoft.com/office/powerpoint/2010/main" val="979987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47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Notes:</a:t>
            </a:r>
          </a:p>
          <a:p>
            <a:endParaRPr lang="en-US" sz="1200" b="1" dirty="0"/>
          </a:p>
          <a:p>
            <a:pPr marL="181229" indent="-181229">
              <a:spcBef>
                <a:spcPct val="0"/>
              </a:spcBef>
              <a:buFont typeface="Arial"/>
              <a:buChar char="•"/>
            </a:pPr>
            <a:r>
              <a:rPr lang="en-AU" altLang="en-US" sz="1200" noProof="0" dirty="0">
                <a:solidFill>
                  <a:schemeClr val="tx1"/>
                </a:solidFill>
                <a:latin typeface="+mn-lt"/>
                <a:ea typeface="ＭＳ Ｐゴシック"/>
                <a:cs typeface="ＭＳ Ｐゴシック"/>
              </a:rPr>
              <a:t>This</a:t>
            </a:r>
            <a:r>
              <a:rPr lang="en-AU" altLang="en-US" sz="1200" baseline="0" noProof="0" dirty="0">
                <a:solidFill>
                  <a:schemeClr val="tx1"/>
                </a:solidFill>
                <a:latin typeface="+mn-lt"/>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1200" baseline="0" noProof="0" dirty="0">
                <a:solidFill>
                  <a:schemeClr val="tx1"/>
                </a:solidFill>
                <a:latin typeface="+mn-lt"/>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1200" baseline="0" dirty="0">
                <a:solidFill>
                  <a:schemeClr val="tx1"/>
                </a:solidFill>
                <a:latin typeface="+mn-lt"/>
                <a:ea typeface="ＭＳ Ｐゴシック"/>
                <a:cs typeface="ＭＳ Ｐゴシック"/>
              </a:rPr>
              <a:t>nt.</a:t>
            </a:r>
          </a:p>
          <a:p>
            <a:pPr marL="181229" indent="-181229">
              <a:spcBef>
                <a:spcPct val="0"/>
              </a:spcBef>
              <a:buFont typeface="Arial"/>
              <a:buChar char="•"/>
            </a:pPr>
            <a:r>
              <a:rPr lang="en-CA" altLang="en-US" sz="1200" i="1" baseline="0" noProof="0" dirty="0">
                <a:solidFill>
                  <a:schemeClr val="tx1"/>
                </a:solidFill>
                <a:latin typeface="+mn-lt"/>
                <a:ea typeface="ＭＳ Ｐゴシック"/>
                <a:cs typeface="ＭＳ Ｐゴシック"/>
              </a:rPr>
              <a:t>There is no longer any need to calculate a patient’s HASBLED score as this does not influence management (most patients are </a:t>
            </a:r>
            <a:r>
              <a:rPr lang="en-CA" altLang="en-US" sz="1200" i="1" baseline="0" noProof="0" dirty="0" err="1">
                <a:solidFill>
                  <a:schemeClr val="tx1"/>
                </a:solidFill>
                <a:latin typeface="+mn-lt"/>
                <a:ea typeface="ＭＳ Ｐゴシック"/>
                <a:cs typeface="ＭＳ Ｐゴシック"/>
              </a:rPr>
              <a:t>antioagulated</a:t>
            </a:r>
            <a:r>
              <a:rPr lang="en-CA" altLang="en-US" sz="1200" i="1" baseline="0" noProof="0" dirty="0">
                <a:solidFill>
                  <a:schemeClr val="tx1"/>
                </a:solidFill>
                <a:latin typeface="+mn-lt"/>
                <a:ea typeface="ＭＳ Ｐゴシック"/>
                <a:cs typeface="ＭＳ Ｐゴシック"/>
              </a:rPr>
              <a:t> even, if at higher bleeding risk..)</a:t>
            </a:r>
          </a:p>
          <a:p>
            <a:pPr marL="181229" indent="-181229">
              <a:spcBef>
                <a:spcPct val="0"/>
              </a:spcBef>
              <a:buFont typeface="Arial"/>
              <a:buChar char="•"/>
            </a:pPr>
            <a:r>
              <a:rPr lang="en-CA" altLang="en-US" sz="1200" i="1" baseline="0" noProof="0" dirty="0">
                <a:solidFill>
                  <a:schemeClr val="tx1"/>
                </a:solidFill>
                <a:latin typeface="+mn-lt"/>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1200" i="1" noProof="0" dirty="0">
              <a:solidFill>
                <a:schemeClr val="tx1"/>
              </a:solidFill>
              <a:latin typeface="+mn-lt"/>
              <a:ea typeface="ＭＳ Ｐゴシック"/>
              <a:cs typeface="ＭＳ Ｐゴシック"/>
            </a:endParaRP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484ADC-84FC-43B8-A445-2E41640284B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171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A6AA6-4FD7-4C8A-A37B-EA6CF69D0B90}"/>
              </a:ext>
            </a:extLst>
          </p:cNvPr>
          <p:cNvSpPr>
            <a:spLocks noGrp="1"/>
          </p:cNvSpPr>
          <p:nvPr>
            <p:ph type="body" idx="1"/>
          </p:nvPr>
        </p:nvSpPr>
        <p:spPr/>
        <p:txBody>
          <a:bodyPr/>
          <a:lstStyle/>
          <a:p>
            <a:r>
              <a:rPr lang="en-CA" sz="1200" b="1" dirty="0">
                <a:solidFill>
                  <a:schemeClr val="tx1"/>
                </a:solidFill>
                <a:latin typeface="+mn-lt"/>
              </a:rPr>
              <a:t>Speaker Notes:</a:t>
            </a:r>
          </a:p>
          <a:p>
            <a:pPr lvl="0" algn="l" defTabSz="914400">
              <a:defRPr/>
            </a:pPr>
            <a:endParaRPr lang="en-CA" sz="1200" b="1" dirty="0">
              <a:solidFill>
                <a:schemeClr val="tx1"/>
              </a:solidFill>
              <a:latin typeface="+mn-lt"/>
              <a:cs typeface="Candara"/>
            </a:endParaRPr>
          </a:p>
          <a:p>
            <a:pPr defTabSz="483276">
              <a:defRPr/>
            </a:pPr>
            <a:r>
              <a:rPr lang="en-US" sz="1200" dirty="0">
                <a:solidFill>
                  <a:schemeClr val="tx1"/>
                </a:solidFill>
                <a:latin typeface="+mn-lt"/>
                <a:ea typeface="Microsoft YaHei" pitchFamily="34" charset="-122"/>
              </a:rPr>
              <a:t>This slide shows some key efficacy and safety outcome data vs. warfarin from the four major DOAC trials: RE-LY, ROCKET,</a:t>
            </a:r>
            <a:r>
              <a:rPr lang="en-US" sz="1200" baseline="0" dirty="0">
                <a:solidFill>
                  <a:schemeClr val="tx1"/>
                </a:solidFill>
                <a:latin typeface="+mn-lt"/>
                <a:ea typeface="Microsoft YaHei" pitchFamily="34" charset="-122"/>
              </a:rPr>
              <a:t> </a:t>
            </a:r>
            <a:r>
              <a:rPr lang="en-US" sz="1200" dirty="0">
                <a:solidFill>
                  <a:schemeClr val="tx1"/>
                </a:solidFill>
                <a:latin typeface="+mn-lt"/>
                <a:ea typeface="Microsoft YaHei" pitchFamily="34" charset="-122"/>
              </a:rPr>
              <a:t>ARISTOTLE and ENGAGE</a:t>
            </a:r>
          </a:p>
          <a:p>
            <a:pPr marL="181229" indent="-181229" defTabSz="483276">
              <a:buFont typeface="Arial"/>
              <a:buChar char="•"/>
              <a:defRPr/>
            </a:pPr>
            <a:r>
              <a:rPr lang="en-US" sz="1200" dirty="0">
                <a:solidFill>
                  <a:schemeClr val="tx1"/>
                </a:solidFill>
                <a:latin typeface="+mn-lt"/>
                <a:ea typeface="Microsoft YaHei" pitchFamily="34" charset="-122"/>
              </a:rPr>
              <a:t>Apixaban and</a:t>
            </a:r>
            <a:r>
              <a:rPr lang="en-US" sz="1200" baseline="0" dirty="0">
                <a:solidFill>
                  <a:schemeClr val="tx1"/>
                </a:solidFill>
                <a:latin typeface="+mn-lt"/>
                <a:ea typeface="Microsoft YaHei" pitchFamily="34" charset="-122"/>
              </a:rPr>
              <a:t> </a:t>
            </a:r>
            <a:r>
              <a:rPr lang="en-US" sz="1200" dirty="0">
                <a:solidFill>
                  <a:schemeClr val="tx1"/>
                </a:solidFill>
                <a:latin typeface="+mn-lt"/>
                <a:ea typeface="Microsoft YaHei" pitchFamily="34" charset="-122"/>
              </a:rPr>
              <a:t>Dabigatran</a:t>
            </a:r>
            <a:r>
              <a:rPr lang="en-US" sz="1200" baseline="0" dirty="0">
                <a:solidFill>
                  <a:schemeClr val="tx1"/>
                </a:solidFill>
                <a:latin typeface="+mn-lt"/>
                <a:ea typeface="Microsoft YaHei" pitchFamily="34" charset="-122"/>
              </a:rPr>
              <a:t> </a:t>
            </a:r>
            <a:r>
              <a:rPr lang="en-US" sz="1200" dirty="0">
                <a:solidFill>
                  <a:schemeClr val="tx1"/>
                </a:solidFill>
                <a:latin typeface="+mn-lt"/>
                <a:ea typeface="Microsoft YaHei" pitchFamily="34" charset="-122"/>
              </a:rPr>
              <a:t>150 mg were</a:t>
            </a:r>
            <a:r>
              <a:rPr lang="en-US" sz="1200" baseline="0" dirty="0">
                <a:solidFill>
                  <a:schemeClr val="tx1"/>
                </a:solidFill>
                <a:latin typeface="+mn-lt"/>
                <a:ea typeface="Microsoft YaHei" pitchFamily="34" charset="-122"/>
              </a:rPr>
              <a:t> </a:t>
            </a:r>
            <a:r>
              <a:rPr lang="en-US" sz="1200" dirty="0">
                <a:solidFill>
                  <a:schemeClr val="tx1"/>
                </a:solidFill>
                <a:latin typeface="+mn-lt"/>
                <a:ea typeface="Microsoft YaHei" pitchFamily="34" charset="-122"/>
              </a:rPr>
              <a:t>associated with significant reduction of stroke/SE vs. warfarin. </a:t>
            </a:r>
          </a:p>
          <a:p>
            <a:pPr marL="181229" indent="-181229" defTabSz="483276">
              <a:buFont typeface="Arial"/>
              <a:buChar char="•"/>
              <a:defRPr/>
            </a:pPr>
            <a:r>
              <a:rPr lang="en-US" sz="1200" dirty="0">
                <a:solidFill>
                  <a:schemeClr val="tx1"/>
                </a:solidFill>
                <a:latin typeface="+mn-lt"/>
                <a:ea typeface="Microsoft YaHei" pitchFamily="34" charset="-122"/>
              </a:rPr>
              <a:t>Apixaban,</a:t>
            </a:r>
            <a:r>
              <a:rPr lang="en-US" sz="1200" baseline="0" dirty="0">
                <a:solidFill>
                  <a:schemeClr val="tx1"/>
                </a:solidFill>
                <a:latin typeface="+mn-lt"/>
                <a:ea typeface="Microsoft YaHei" pitchFamily="34" charset="-122"/>
              </a:rPr>
              <a:t> </a:t>
            </a:r>
            <a:r>
              <a:rPr lang="en-US" sz="1200" dirty="0">
                <a:solidFill>
                  <a:schemeClr val="tx1"/>
                </a:solidFill>
                <a:latin typeface="+mn-lt"/>
                <a:ea typeface="Microsoft YaHei" pitchFamily="34" charset="-122"/>
              </a:rPr>
              <a:t>Dabigatran 110 mg and </a:t>
            </a:r>
            <a:r>
              <a:rPr lang="en-US" sz="1200" dirty="0" err="1">
                <a:solidFill>
                  <a:schemeClr val="tx1"/>
                </a:solidFill>
                <a:latin typeface="+mn-lt"/>
                <a:ea typeface="Microsoft YaHei" pitchFamily="34" charset="-122"/>
              </a:rPr>
              <a:t>Edoxaban</a:t>
            </a:r>
            <a:r>
              <a:rPr lang="en-US" sz="1200" dirty="0">
                <a:solidFill>
                  <a:schemeClr val="tx1"/>
                </a:solidFill>
                <a:latin typeface="+mn-lt"/>
                <a:ea typeface="Microsoft YaHei" pitchFamily="34" charset="-122"/>
              </a:rPr>
              <a:t> were associated with significant reduction of major bleeding vs. warfarin. </a:t>
            </a:r>
            <a:r>
              <a:rPr lang="en-CA" sz="1200" dirty="0">
                <a:solidFill>
                  <a:schemeClr val="tx1"/>
                </a:solidFill>
                <a:latin typeface="+mn-lt"/>
                <a:ea typeface="Microsoft YaHei"/>
                <a:cs typeface="Microsoft YaHei"/>
              </a:rPr>
              <a:t> </a:t>
            </a:r>
          </a:p>
          <a:p>
            <a:pPr marL="181229" indent="-181229" defTabSz="483276">
              <a:buFont typeface="Arial"/>
              <a:buChar char="•"/>
              <a:defRPr/>
            </a:pPr>
            <a:r>
              <a:rPr lang="en-US" sz="1200" dirty="0">
                <a:solidFill>
                  <a:schemeClr val="tx1"/>
                </a:solidFill>
                <a:latin typeface="+mn-lt"/>
                <a:ea typeface="Microsoft YaHei" pitchFamily="34" charset="-122"/>
              </a:rPr>
              <a:t>All DOACs were associated with a significant reduction of intracranial</a:t>
            </a:r>
            <a:r>
              <a:rPr lang="en-US" sz="1200" baseline="0" dirty="0">
                <a:solidFill>
                  <a:schemeClr val="tx1"/>
                </a:solidFill>
                <a:latin typeface="+mn-lt"/>
                <a:ea typeface="Microsoft YaHei" pitchFamily="34" charset="-122"/>
              </a:rPr>
              <a:t> bleeding (ICH) </a:t>
            </a:r>
            <a:r>
              <a:rPr lang="en-US" sz="1200" dirty="0">
                <a:solidFill>
                  <a:schemeClr val="tx1"/>
                </a:solidFill>
                <a:latin typeface="+mn-lt"/>
                <a:ea typeface="Microsoft YaHei" pitchFamily="34" charset="-122"/>
              </a:rPr>
              <a:t>compared to warfarin.</a:t>
            </a:r>
          </a:p>
          <a:p>
            <a:pPr marL="181229" indent="-181229" defTabSz="483276">
              <a:buFont typeface="Arial"/>
              <a:buChar char="•"/>
              <a:defRPr/>
            </a:pPr>
            <a:r>
              <a:rPr lang="en-US" sz="1200" dirty="0">
                <a:solidFill>
                  <a:schemeClr val="tx1"/>
                </a:solidFill>
                <a:latin typeface="+mn-lt"/>
                <a:ea typeface="Microsoft YaHei" pitchFamily="34" charset="-122"/>
              </a:rPr>
              <a:t>Dabigatran 150 mg, </a:t>
            </a:r>
            <a:r>
              <a:rPr lang="en-US" sz="1200" dirty="0" err="1">
                <a:solidFill>
                  <a:schemeClr val="tx1"/>
                </a:solidFill>
                <a:latin typeface="+mn-lt"/>
                <a:ea typeface="Microsoft YaHei" pitchFamily="34" charset="-122"/>
              </a:rPr>
              <a:t>Edoxaban</a:t>
            </a:r>
            <a:r>
              <a:rPr lang="en-US" sz="1200" dirty="0">
                <a:solidFill>
                  <a:schemeClr val="tx1"/>
                </a:solidFill>
                <a:latin typeface="+mn-lt"/>
                <a:ea typeface="Microsoft YaHei" pitchFamily="34" charset="-122"/>
              </a:rPr>
              <a:t> and Rivaroxaban were associated with an increase</a:t>
            </a:r>
            <a:r>
              <a:rPr lang="en-US" sz="1200" baseline="0" dirty="0">
                <a:solidFill>
                  <a:schemeClr val="tx1"/>
                </a:solidFill>
                <a:latin typeface="+mn-lt"/>
                <a:ea typeface="Microsoft YaHei" pitchFamily="34" charset="-122"/>
              </a:rPr>
              <a:t> in GI bleeding vs. warfarin.</a:t>
            </a:r>
            <a:r>
              <a:rPr lang="en-CA" sz="1200" dirty="0">
                <a:solidFill>
                  <a:schemeClr val="tx1"/>
                </a:solidFill>
                <a:latin typeface="+mn-lt"/>
                <a:ea typeface="Microsoft YaHei" pitchFamily="34" charset="-122"/>
              </a:rPr>
              <a:t>   </a:t>
            </a:r>
          </a:p>
          <a:p>
            <a:pPr marL="181229" indent="-181229" defTabSz="483276">
              <a:buFont typeface="Arial"/>
              <a:buChar char="•"/>
              <a:defRPr/>
            </a:pPr>
            <a:r>
              <a:rPr lang="en-CA" sz="1200" dirty="0">
                <a:solidFill>
                  <a:schemeClr val="tx1"/>
                </a:solidFill>
                <a:latin typeface="+mn-lt"/>
                <a:ea typeface="Microsoft YaHei" pitchFamily="34" charset="-122"/>
              </a:rPr>
              <a:t>Apixaban is </a:t>
            </a:r>
            <a:r>
              <a:rPr lang="en-US" sz="1200" dirty="0">
                <a:solidFill>
                  <a:schemeClr val="tx1"/>
                </a:solidFill>
                <a:latin typeface="+mn-lt"/>
              </a:rPr>
              <a:t>associated with a significant reduction in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200" dirty="0">
              <a:solidFill>
                <a:schemeClr val="tx1"/>
              </a:solidFill>
              <a:latin typeface="+mn-lt"/>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200" dirty="0" err="1">
                <a:solidFill>
                  <a:schemeClr val="tx1"/>
                </a:solidFill>
                <a:latin typeface="+mn-lt"/>
                <a:ea typeface="Microsoft YaHei"/>
                <a:cs typeface="Microsoft YaHei"/>
              </a:rPr>
              <a:t>Definition</a:t>
            </a:r>
            <a:r>
              <a:rPr lang="fr-CA" sz="1200" dirty="0">
                <a:solidFill>
                  <a:schemeClr val="tx1"/>
                </a:solidFill>
                <a:latin typeface="+mn-lt"/>
                <a:ea typeface="Microsoft YaHei"/>
                <a:cs typeface="Microsoft YaHei"/>
              </a:rPr>
              <a:t> of major </a:t>
            </a:r>
            <a:r>
              <a:rPr lang="fr-CA" sz="1200" dirty="0" err="1">
                <a:solidFill>
                  <a:schemeClr val="tx1"/>
                </a:solidFill>
                <a:latin typeface="+mn-lt"/>
                <a:ea typeface="Microsoft YaHei"/>
                <a:cs typeface="Microsoft YaHei"/>
              </a:rPr>
              <a:t>bleeding</a:t>
            </a:r>
            <a:r>
              <a:rPr lang="fr-CA" sz="1200" dirty="0">
                <a:solidFill>
                  <a:schemeClr val="tx1"/>
                </a:solidFill>
                <a:latin typeface="+mn-lt"/>
                <a:ea typeface="Microsoft YaHei"/>
                <a:cs typeface="Microsoft YaHei"/>
              </a:rPr>
              <a:t>:</a:t>
            </a:r>
          </a:p>
          <a:p>
            <a:pPr marL="181229" lvl="1" indent="-181229">
              <a:buFont typeface="Arial"/>
              <a:buChar char="•"/>
              <a:defRPr/>
            </a:pPr>
            <a:r>
              <a:rPr lang="en-CA" sz="1200" dirty="0">
                <a:solidFill>
                  <a:schemeClr val="tx1"/>
                </a:solidFill>
                <a:latin typeface="+mn-lt"/>
              </a:rPr>
              <a:t>RE-LY: a reduction in the hemoglobin level of at least 20 g per liter, transfusion of at least 2 units of blood, or symptomatic bleeding in a critical area or organ.</a:t>
            </a:r>
          </a:p>
          <a:p>
            <a:pPr marL="181229" lvl="1" indent="-181229">
              <a:buFont typeface="Arial"/>
              <a:buChar char="•"/>
              <a:defRPr/>
            </a:pPr>
            <a:r>
              <a:rPr lang="en-CA" sz="1200" dirty="0">
                <a:solidFill>
                  <a:schemeClr val="tx1"/>
                </a:solidFill>
                <a:latin typeface="+mn-lt"/>
              </a:rPr>
              <a:t>ROCKET: as clinically overt bleeding associated with any of the following: fatal outcome, involving a critical site (</a:t>
            </a:r>
            <a:r>
              <a:rPr lang="en-CA" sz="1200" i="1" dirty="0">
                <a:solidFill>
                  <a:schemeClr val="tx1"/>
                </a:solidFill>
                <a:latin typeface="+mn-lt"/>
              </a:rPr>
              <a:t>i.e.,</a:t>
            </a:r>
            <a:r>
              <a:rPr lang="en-CA" sz="1200" dirty="0">
                <a:solidFill>
                  <a:schemeClr val="tx1"/>
                </a:solidFill>
                <a:latin typeface="+mn-lt"/>
              </a:rPr>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200" dirty="0">
                <a:solidFill>
                  <a:schemeClr val="tx1"/>
                </a:solidFill>
                <a:latin typeface="+mn-lt"/>
                <a:ea typeface="Microsoft YaHei"/>
                <a:cs typeface="Microsoft YaHei"/>
              </a:rPr>
              <a:t>ARISTOTLE: </a:t>
            </a:r>
            <a:r>
              <a:rPr lang="en-CA" sz="1200" dirty="0">
                <a:solidFill>
                  <a:schemeClr val="tx1"/>
                </a:solidFill>
                <a:latin typeface="+mn-lt"/>
              </a:rPr>
              <a:t>clinically overt bleeding accompanied by a decrease in the hemoglobin level of at least 2 g per deciliter or transfusion of at least 2 units of packed red cells, occurring at a critical site, or resulting in death.</a:t>
            </a:r>
          </a:p>
          <a:p>
            <a:pPr marL="181229" lvl="1" indent="-181229">
              <a:buFont typeface="Arial"/>
              <a:buChar char="•"/>
              <a:defRPr/>
            </a:pPr>
            <a:r>
              <a:rPr lang="en-CA" sz="1200" dirty="0">
                <a:solidFill>
                  <a:schemeClr val="tx1"/>
                </a:solidFill>
                <a:latin typeface="+mn-lt"/>
              </a:rPr>
              <a:t>ENGAGE: International Society of Thrombosis</a:t>
            </a:r>
            <a:r>
              <a:rPr lang="en-CA" sz="1200" baseline="0" dirty="0">
                <a:solidFill>
                  <a:schemeClr val="tx1"/>
                </a:solidFill>
                <a:latin typeface="+mn-lt"/>
              </a:rPr>
              <a:t> and </a:t>
            </a:r>
            <a:r>
              <a:rPr lang="en-CA" sz="1200" dirty="0">
                <a:solidFill>
                  <a:schemeClr val="tx1"/>
                </a:solidFill>
                <a:latin typeface="+mn-lt"/>
              </a:rPr>
              <a:t>Hemostasis definition : clinically overt bleeding accompanied by a decrease in the hemoglobin level of at least 2 g per deciliter or transfusion of at least 2 units of packed red cells, occurring at a critical site, or resulting in death.</a:t>
            </a:r>
          </a:p>
          <a:p>
            <a:pPr lvl="1">
              <a:defRPr/>
            </a:pPr>
            <a:endParaRPr lang="fr-CA" sz="1200" dirty="0">
              <a:solidFill>
                <a:schemeClr val="tx1"/>
              </a:solidFill>
              <a:latin typeface="+mn-lt"/>
              <a:ea typeface="Microsoft YaHei"/>
              <a:cs typeface="Microsoft YaHei"/>
            </a:endParaRPr>
          </a:p>
          <a:p>
            <a:pPr>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err="1">
                <a:solidFill>
                  <a:schemeClr val="tx1"/>
                </a:solidFill>
                <a:latin typeface="+mn-lt"/>
                <a:ea typeface="Microsoft YaHei" pitchFamily="34" charset="-122"/>
              </a:rPr>
              <a:t>References</a:t>
            </a:r>
            <a:r>
              <a:rPr lang="fr-CA" sz="1200" dirty="0">
                <a:solidFill>
                  <a:schemeClr val="tx1"/>
                </a:solidFill>
                <a:latin typeface="+mn-lt"/>
                <a:ea typeface="Microsoft YaHei" pitchFamily="34" charset="-122"/>
              </a:rPr>
              <a:t>:</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﻿Connolly SJ, et al; for the RE-LY </a:t>
            </a:r>
            <a:r>
              <a:rPr lang="fr-CA" sz="1200" dirty="0" err="1">
                <a:solidFill>
                  <a:schemeClr val="tx1"/>
                </a:solidFill>
                <a:latin typeface="+mn-lt"/>
                <a:ea typeface="Microsoft YaHei" pitchFamily="34" charset="-122"/>
              </a:rPr>
              <a:t>Steering</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Committee</a:t>
            </a:r>
            <a:r>
              <a:rPr lang="fr-CA" sz="1200" dirty="0">
                <a:solidFill>
                  <a:schemeClr val="tx1"/>
                </a:solidFill>
                <a:latin typeface="+mn-lt"/>
                <a:ea typeface="Microsoft YaHei" pitchFamily="34" charset="-122"/>
              </a:rPr>
              <a:t> and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Dabigatran versus </a:t>
            </a:r>
            <a:r>
              <a:rPr lang="fr-CA" sz="1200" dirty="0" err="1">
                <a:solidFill>
                  <a:schemeClr val="tx1"/>
                </a:solidFill>
                <a:latin typeface="+mn-lt"/>
                <a:ea typeface="Microsoft YaHei" pitchFamily="34" charset="-122"/>
              </a:rPr>
              <a:t>warfarin</a:t>
            </a:r>
            <a:r>
              <a:rPr lang="fr-CA" sz="1200" dirty="0">
                <a:solidFill>
                  <a:schemeClr val="tx1"/>
                </a:solidFill>
                <a:latin typeface="+mn-lt"/>
                <a:ea typeface="Microsoft YaHei" pitchFamily="34" charset="-122"/>
              </a:rPr>
              <a:t> in patients </a:t>
            </a:r>
            <a:r>
              <a:rPr lang="fr-CA" sz="1200" dirty="0" err="1">
                <a:solidFill>
                  <a:schemeClr val="tx1"/>
                </a:solidFill>
                <a:latin typeface="+mn-lt"/>
                <a:ea typeface="Microsoft YaHei" pitchFamily="34" charset="-122"/>
              </a:rPr>
              <a:t>with</a:t>
            </a:r>
            <a:r>
              <a:rPr lang="fr-CA" sz="1200" dirty="0">
                <a:solidFill>
                  <a:schemeClr val="tx1"/>
                </a:solidFill>
                <a:latin typeface="+mn-lt"/>
                <a:ea typeface="Microsoft YaHei" pitchFamily="34" charset="-122"/>
              </a:rPr>
              <a:t> atrial fibrillation.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2009; 361:1139-1151.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Connolly SJ, et al; for the RE-LY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Newly</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identified</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events</a:t>
            </a:r>
            <a:r>
              <a:rPr lang="fr-CA" sz="1200" dirty="0">
                <a:solidFill>
                  <a:schemeClr val="tx1"/>
                </a:solidFill>
                <a:latin typeface="+mn-lt"/>
                <a:ea typeface="Microsoft YaHei" pitchFamily="34" charset="-122"/>
              </a:rPr>
              <a:t> in the RE-LY trial.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2010; 363(19):1875-1876.</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Patel MR, et al; and the ROCKET AF </a:t>
            </a:r>
            <a:r>
              <a:rPr lang="fr-CA" sz="1200" dirty="0" err="1">
                <a:solidFill>
                  <a:schemeClr val="tx1"/>
                </a:solidFill>
                <a:latin typeface="+mn-lt"/>
                <a:ea typeface="Microsoft YaHei" pitchFamily="34" charset="-122"/>
              </a:rPr>
              <a:t>Steering</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Committee</a:t>
            </a:r>
            <a:r>
              <a:rPr lang="fr-CA" sz="1200" dirty="0">
                <a:solidFill>
                  <a:schemeClr val="tx1"/>
                </a:solidFill>
                <a:latin typeface="+mn-lt"/>
                <a:ea typeface="Microsoft YaHei" pitchFamily="34" charset="-122"/>
              </a:rPr>
              <a:t> for the ROCKET AF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Rivaroxaban</a:t>
            </a:r>
            <a:r>
              <a:rPr lang="fr-CA" sz="1200" dirty="0">
                <a:solidFill>
                  <a:schemeClr val="tx1"/>
                </a:solidFill>
                <a:latin typeface="+mn-lt"/>
                <a:ea typeface="Microsoft YaHei" pitchFamily="34" charset="-122"/>
              </a:rPr>
              <a:t> versus </a:t>
            </a:r>
            <a:r>
              <a:rPr lang="fr-CA" sz="1200" dirty="0" err="1">
                <a:solidFill>
                  <a:schemeClr val="tx1"/>
                </a:solidFill>
                <a:latin typeface="+mn-lt"/>
                <a:ea typeface="Microsoft YaHei" pitchFamily="34" charset="-122"/>
              </a:rPr>
              <a:t>warfarin</a:t>
            </a:r>
            <a:r>
              <a:rPr lang="fr-CA" sz="1200" dirty="0">
                <a:solidFill>
                  <a:schemeClr val="tx1"/>
                </a:solidFill>
                <a:latin typeface="+mn-lt"/>
                <a:ea typeface="Microsoft YaHei" pitchFamily="34" charset="-122"/>
              </a:rPr>
              <a:t> in </a:t>
            </a:r>
            <a:r>
              <a:rPr lang="fr-CA" sz="1200" dirty="0" err="1">
                <a:solidFill>
                  <a:schemeClr val="tx1"/>
                </a:solidFill>
                <a:latin typeface="+mn-lt"/>
                <a:ea typeface="Microsoft YaHei" pitchFamily="34" charset="-122"/>
              </a:rPr>
              <a:t>nonvalvular</a:t>
            </a:r>
            <a:r>
              <a:rPr lang="fr-CA" sz="1200" dirty="0">
                <a:solidFill>
                  <a:schemeClr val="tx1"/>
                </a:solidFill>
                <a:latin typeface="+mn-lt"/>
                <a:ea typeface="Microsoft YaHei" pitchFamily="34" charset="-122"/>
              </a:rPr>
              <a:t> atrial fibrillation.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2011; 365:884-891.</a:t>
            </a:r>
          </a:p>
          <a:p>
            <a:pPr marL="241638" indent="-241638">
              <a:buFont typeface="+mj-lt"/>
              <a:buAutoNum type="arabicPeriod"/>
              <a:tabLst>
                <a:tab pos="0" algn="l"/>
                <a:tab pos="462713" algn="l"/>
                <a:tab pos="928718" algn="l"/>
                <a:tab pos="1393078" algn="l"/>
                <a:tab pos="1859085" algn="l"/>
                <a:tab pos="2323444" algn="l"/>
                <a:tab pos="2789449" algn="l"/>
                <a:tab pos="3253809" algn="l"/>
                <a:tab pos="3719816" algn="l"/>
                <a:tab pos="4184174" algn="l"/>
                <a:tab pos="4650180" algn="l"/>
                <a:tab pos="5114540" algn="l"/>
                <a:tab pos="5580545" algn="l"/>
                <a:tab pos="6044906" algn="l"/>
                <a:tab pos="6510911" algn="l"/>
                <a:tab pos="6975270" algn="l"/>
                <a:tab pos="7441277" algn="l"/>
                <a:tab pos="7905636" algn="l"/>
                <a:tab pos="8371641" algn="l"/>
                <a:tab pos="8836001" algn="l"/>
                <a:tab pos="9302007" algn="l"/>
              </a:tabLst>
              <a:defRPr/>
            </a:pPr>
            <a:r>
              <a:rPr lang="fr-CA" sz="1200" dirty="0">
                <a:solidFill>
                  <a:schemeClr val="tx1"/>
                </a:solidFill>
                <a:latin typeface="+mn-lt"/>
                <a:ea typeface="Microsoft YaHei" pitchFamily="34" charset="-122"/>
              </a:rPr>
              <a:t>Granger CB, et al; for the ARISTOTLE </a:t>
            </a:r>
            <a:r>
              <a:rPr lang="fr-CA" sz="1200" dirty="0" err="1">
                <a:solidFill>
                  <a:schemeClr val="tx1"/>
                </a:solidFill>
                <a:latin typeface="+mn-lt"/>
                <a:ea typeface="Microsoft YaHei" pitchFamily="34" charset="-122"/>
              </a:rPr>
              <a:t>Committees</a:t>
            </a:r>
            <a:r>
              <a:rPr lang="fr-CA" sz="1200" dirty="0">
                <a:solidFill>
                  <a:schemeClr val="tx1"/>
                </a:solidFill>
                <a:latin typeface="+mn-lt"/>
                <a:ea typeface="Microsoft YaHei" pitchFamily="34" charset="-122"/>
              </a:rPr>
              <a:t> and </a:t>
            </a:r>
            <a:r>
              <a:rPr lang="fr-CA" sz="1200" dirty="0" err="1">
                <a:solidFill>
                  <a:schemeClr val="tx1"/>
                </a:solidFill>
                <a:latin typeface="+mn-lt"/>
                <a:ea typeface="Microsoft YaHei" pitchFamily="34" charset="-122"/>
              </a:rPr>
              <a:t>Investigators</a:t>
            </a:r>
            <a:r>
              <a:rPr lang="fr-CA" sz="1200" dirty="0">
                <a:solidFill>
                  <a:schemeClr val="tx1"/>
                </a:solidFill>
                <a:latin typeface="+mn-lt"/>
                <a:ea typeface="Microsoft YaHei" pitchFamily="34" charset="-122"/>
              </a:rPr>
              <a:t>. </a:t>
            </a:r>
            <a:r>
              <a:rPr lang="fr-CA" sz="1200" dirty="0" err="1">
                <a:solidFill>
                  <a:schemeClr val="tx1"/>
                </a:solidFill>
                <a:latin typeface="+mn-lt"/>
                <a:ea typeface="Microsoft YaHei" pitchFamily="34" charset="-122"/>
              </a:rPr>
              <a:t>Apixaban</a:t>
            </a:r>
            <a:r>
              <a:rPr lang="fr-CA" sz="1200" dirty="0">
                <a:solidFill>
                  <a:schemeClr val="tx1"/>
                </a:solidFill>
                <a:latin typeface="+mn-lt"/>
                <a:ea typeface="Microsoft YaHei" pitchFamily="34" charset="-122"/>
              </a:rPr>
              <a:t> versus </a:t>
            </a:r>
            <a:r>
              <a:rPr lang="fr-CA" sz="1200" dirty="0" err="1">
                <a:solidFill>
                  <a:schemeClr val="tx1"/>
                </a:solidFill>
                <a:latin typeface="+mn-lt"/>
                <a:ea typeface="Microsoft YaHei" pitchFamily="34" charset="-122"/>
              </a:rPr>
              <a:t>warfarin</a:t>
            </a:r>
            <a:r>
              <a:rPr lang="fr-CA" sz="1200" dirty="0">
                <a:solidFill>
                  <a:schemeClr val="tx1"/>
                </a:solidFill>
                <a:latin typeface="+mn-lt"/>
                <a:ea typeface="Microsoft YaHei" pitchFamily="34" charset="-122"/>
              </a:rPr>
              <a:t> in patients </a:t>
            </a:r>
            <a:r>
              <a:rPr lang="fr-CA" sz="1200" dirty="0" err="1">
                <a:solidFill>
                  <a:schemeClr val="tx1"/>
                </a:solidFill>
                <a:latin typeface="+mn-lt"/>
                <a:ea typeface="Microsoft YaHei" pitchFamily="34" charset="-122"/>
              </a:rPr>
              <a:t>with</a:t>
            </a:r>
            <a:r>
              <a:rPr lang="fr-CA" sz="1200" dirty="0">
                <a:solidFill>
                  <a:schemeClr val="tx1"/>
                </a:solidFill>
                <a:latin typeface="+mn-lt"/>
                <a:ea typeface="Microsoft YaHei" pitchFamily="34" charset="-122"/>
              </a:rPr>
              <a:t> atrial fibrillation. N </a:t>
            </a:r>
            <a:r>
              <a:rPr lang="fr-CA" sz="1200" dirty="0" err="1">
                <a:solidFill>
                  <a:schemeClr val="tx1"/>
                </a:solidFill>
                <a:latin typeface="+mn-lt"/>
                <a:ea typeface="Microsoft YaHei" pitchFamily="34" charset="-122"/>
              </a:rPr>
              <a:t>Engl</a:t>
            </a:r>
            <a:r>
              <a:rPr lang="fr-CA" sz="1200" dirty="0">
                <a:solidFill>
                  <a:schemeClr val="tx1"/>
                </a:solidFill>
                <a:latin typeface="+mn-lt"/>
                <a:ea typeface="Microsoft YaHei" pitchFamily="34" charset="-122"/>
              </a:rPr>
              <a:t> J Med 2011; 365:981-992. </a:t>
            </a:r>
            <a:endParaRPr lang="en-US" sz="1200" dirty="0">
              <a:solidFill>
                <a:schemeClr val="tx1"/>
              </a:solidFill>
              <a:latin typeface="+mn-lt"/>
            </a:endParaRPr>
          </a:p>
          <a:p>
            <a:endParaRPr lang="en-CA"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91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BDBD6C-9517-4AB8-9261-B05FCF70B3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Speaker Notes:</a:t>
            </a:r>
          </a:p>
          <a:p>
            <a:endParaRPr lang="en-CA" b="1" dirty="0"/>
          </a:p>
          <a:p>
            <a:endParaRPr lang="en-CA" dirty="0"/>
          </a:p>
        </p:txBody>
      </p:sp>
    </p:spTree>
    <p:extLst>
      <p:ext uri="{BB962C8B-B14F-4D97-AF65-F5344CB8AC3E}">
        <p14:creationId xmlns:p14="http://schemas.microsoft.com/office/powerpoint/2010/main" val="4232234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741508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8387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88632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319680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61398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3F594-E17D-4C86-BFD2-BADF04CDD4ED}"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35240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B3F594-E17D-4C86-BFD2-BADF04CDD4ED}"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94767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B3F594-E17D-4C86-BFD2-BADF04CDD4ED}" type="datetimeFigureOut">
              <a:rPr lang="en-US" smtClean="0"/>
              <a:t>3/30/2020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528208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3F594-E17D-4C86-BFD2-BADF04CDD4ED}" type="datetimeFigureOut">
              <a:rPr lang="en-US" smtClean="0"/>
              <a:t>3/30/2020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396958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3F594-E17D-4C86-BFD2-BADF04CDD4ED}" type="datetimeFigureOut">
              <a:rPr lang="en-US" smtClean="0"/>
              <a:t>3/30/2020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235598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55936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72767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753294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255434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51834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636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628280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3/30/2020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8657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3/30/2020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98866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3/30/2020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8193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923562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7117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3/30/2020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2201600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3F594-E17D-4C86-BFD2-BADF04CDD4ED}" type="datetimeFigureOut">
              <a:rPr lang="en-US" smtClean="0"/>
              <a:t>3/30/2020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8E3BA-4CFE-47FB-AB0F-F8E1AF2713FA}" type="slidenum">
              <a:rPr lang="en-US" smtClean="0"/>
              <a:t>‹#›</a:t>
            </a:fld>
            <a:endParaRPr lang="en-US"/>
          </a:p>
        </p:txBody>
      </p:sp>
    </p:spTree>
    <p:extLst>
      <p:ext uri="{BB962C8B-B14F-4D97-AF65-F5344CB8AC3E}">
        <p14:creationId xmlns:p14="http://schemas.microsoft.com/office/powerpoint/2010/main" val="14496791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11" Type="http://schemas.microsoft.com/office/2007/relationships/hdphoto" Target="../media/hdphoto3.wdp"/><Relationship Id="rId5" Type="http://schemas.openxmlformats.org/officeDocument/2006/relationships/image" Target="../media/image2.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hyperlink" Target="http://www.sydpath.stvincents.com.au/other/CalcsCrClCGumol.htm" TargetMode="External"/><Relationship Id="rId3" Type="http://schemas.openxmlformats.org/officeDocument/2006/relationships/image" Target="../media/image3.jpg"/><Relationship Id="rId7"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sydpath.stvincents.com.au/other/CalcsCrClCGumol.htm" TargetMode="External"/><Relationship Id="rId5" Type="http://schemas.openxmlformats.org/officeDocument/2006/relationships/image" Target="../media/image16.gif"/><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www.sydpath.stvincents.com.au/other/CalcsCrClCGumol.htm" TargetMode="External"/><Relationship Id="rId5" Type="http://schemas.openxmlformats.org/officeDocument/2006/relationships/image" Target="../media/image16.gif"/><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www.sydpath.stvincents.com.au/other/CalcsCrClCGumol.htm" TargetMode="External"/><Relationship Id="rId5" Type="http://schemas.openxmlformats.org/officeDocument/2006/relationships/image" Target="../media/image16.gif"/><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jpg"/><Relationship Id="rId7" Type="http://schemas.openxmlformats.org/officeDocument/2006/relationships/image" Target="../media/image33.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29.sv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jpg"/><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jpg"/><Relationship Id="rId4"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jpg"/><Relationship Id="rId4" Type="http://schemas.microsoft.com/office/2007/relationships/hdphoto" Target="../media/hdphoto5.wdp"/></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2.png"/><Relationship Id="rId4" Type="http://schemas.openxmlformats.org/officeDocument/2006/relationships/image" Target="../media/image3.jp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27736" y="461827"/>
            <a:ext cx="17027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Times"/>
              </a:rPr>
              <a:t>CASE 5</a:t>
            </a:r>
          </a:p>
        </p:txBody>
      </p:sp>
      <p:sp>
        <p:nvSpPr>
          <p:cNvPr id="12" name="Rectangle 2">
            <a:extLst>
              <a:ext uri="{FF2B5EF4-FFF2-40B4-BE49-F238E27FC236}">
                <a16:creationId xmlns:a16="http://schemas.microsoft.com/office/drawing/2014/main" id="{3A05F31E-21F3-4C20-9BF1-A1AA2481A1F8}"/>
              </a:ext>
            </a:extLst>
          </p:cNvPr>
          <p:cNvSpPr/>
          <p:nvPr/>
        </p:nvSpPr>
        <p:spPr>
          <a:xfrm>
            <a:off x="-8965" y="0"/>
            <a:ext cx="9157648" cy="1030941"/>
          </a:xfrm>
          <a:custGeom>
            <a:avLst/>
            <a:gdLst>
              <a:gd name="connsiteX0" fmla="*/ 0 w 9144000"/>
              <a:gd name="connsiteY0" fmla="*/ 0 h 750627"/>
              <a:gd name="connsiteX1" fmla="*/ 9144000 w 9144000"/>
              <a:gd name="connsiteY1" fmla="*/ 0 h 750627"/>
              <a:gd name="connsiteX2" fmla="*/ 9144000 w 9144000"/>
              <a:gd name="connsiteY2" fmla="*/ 750627 h 750627"/>
              <a:gd name="connsiteX3" fmla="*/ 0 w 9144000"/>
              <a:gd name="connsiteY3" fmla="*/ 750627 h 750627"/>
              <a:gd name="connsiteX4" fmla="*/ 0 w 9144000"/>
              <a:gd name="connsiteY4" fmla="*/ 0 h 750627"/>
              <a:gd name="connsiteX0" fmla="*/ 0 w 9144000"/>
              <a:gd name="connsiteY0" fmla="*/ 0 h 750627"/>
              <a:gd name="connsiteX1" fmla="*/ 9144000 w 9144000"/>
              <a:gd name="connsiteY1" fmla="*/ 0 h 750627"/>
              <a:gd name="connsiteX2" fmla="*/ 9130352 w 9144000"/>
              <a:gd name="connsiteY2" fmla="*/ 191069 h 750627"/>
              <a:gd name="connsiteX3" fmla="*/ 9144000 w 9144000"/>
              <a:gd name="connsiteY3" fmla="*/ 750627 h 750627"/>
              <a:gd name="connsiteX4" fmla="*/ 0 w 9144000"/>
              <a:gd name="connsiteY4" fmla="*/ 750627 h 750627"/>
              <a:gd name="connsiteX5" fmla="*/ 0 w 9144000"/>
              <a:gd name="connsiteY5"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13648 w 9157648"/>
              <a:gd name="connsiteY4" fmla="*/ 750627 h 750627"/>
              <a:gd name="connsiteX5" fmla="*/ 0 w 9157648"/>
              <a:gd name="connsiteY5" fmla="*/ 150125 h 750627"/>
              <a:gd name="connsiteX6" fmla="*/ 13648 w 9157648"/>
              <a:gd name="connsiteY6"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9157648 w 9157648"/>
              <a:gd name="connsiteY3" fmla="*/ 750627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6387152 w 9157648"/>
              <a:gd name="connsiteY3" fmla="*/ 750627 h 750627"/>
              <a:gd name="connsiteX4" fmla="*/ 2811439 w 9157648"/>
              <a:gd name="connsiteY4" fmla="*/ 750627 h 750627"/>
              <a:gd name="connsiteX5" fmla="*/ 13648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91069 h 750627"/>
              <a:gd name="connsiteX3" fmla="*/ 7629099 w 9157648"/>
              <a:gd name="connsiteY3" fmla="*/ 491319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91069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3648 w 9157648"/>
              <a:gd name="connsiteY6" fmla="*/ 75062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0 w 9157648"/>
              <a:gd name="connsiteY6" fmla="*/ 150125 h 750627"/>
              <a:gd name="connsiteX7" fmla="*/ 13648 w 9157648"/>
              <a:gd name="connsiteY7"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1583141 w 9157648"/>
              <a:gd name="connsiteY6" fmla="*/ 504967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265529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6306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63773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2811439 w 9157648"/>
              <a:gd name="connsiteY5" fmla="*/ 750627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038798 w 9157648"/>
              <a:gd name="connsiteY6" fmla="*/ 156298 h 750627"/>
              <a:gd name="connsiteX7" fmla="*/ 0 w 9157648"/>
              <a:gd name="connsiteY7" fmla="*/ 150125 h 750627"/>
              <a:gd name="connsiteX8" fmla="*/ 13648 w 9157648"/>
              <a:gd name="connsiteY8"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739407 w 9157648"/>
              <a:gd name="connsiteY6" fmla="*/ 45097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84592 w 9157648"/>
              <a:gd name="connsiteY6" fmla="*/ 602956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79608 w 9157648"/>
              <a:gd name="connsiteY6" fmla="*/ 61043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62505 w 9157648"/>
              <a:gd name="connsiteY6" fmla="*/ 478379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530115 w 9157648"/>
              <a:gd name="connsiteY6" fmla="*/ 448480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455368 w 9157648"/>
              <a:gd name="connsiteY6" fmla="*/ 353801 h 750627"/>
              <a:gd name="connsiteX7" fmla="*/ 2038798 w 9157648"/>
              <a:gd name="connsiteY7" fmla="*/ 156298 h 750627"/>
              <a:gd name="connsiteX8" fmla="*/ 0 w 9157648"/>
              <a:gd name="connsiteY8" fmla="*/ 150125 h 750627"/>
              <a:gd name="connsiteX9" fmla="*/ 13648 w 9157648"/>
              <a:gd name="connsiteY9"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04863 w 9157648"/>
              <a:gd name="connsiteY6" fmla="*/ 528209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57186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47220 w 9157648"/>
              <a:gd name="connsiteY6" fmla="*/ 573057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50627"/>
              <a:gd name="connsiteX1" fmla="*/ 9157648 w 9157648"/>
              <a:gd name="connsiteY1" fmla="*/ 0 h 750627"/>
              <a:gd name="connsiteX2" fmla="*/ 9144000 w 9157648"/>
              <a:gd name="connsiteY2" fmla="*/ 163774 h 750627"/>
              <a:gd name="connsiteX3" fmla="*/ 7055893 w 9157648"/>
              <a:gd name="connsiteY3" fmla="*/ 163773 h 750627"/>
              <a:gd name="connsiteX4" fmla="*/ 6387152 w 9157648"/>
              <a:gd name="connsiteY4" fmla="*/ 750627 h 750627"/>
              <a:gd name="connsiteX5" fmla="*/ 3050628 w 9157648"/>
              <a:gd name="connsiteY5" fmla="*/ 710762 h 750627"/>
              <a:gd name="connsiteX6" fmla="*/ 2624796 w 9157648"/>
              <a:gd name="connsiteY6" fmla="*/ 553124 h 750627"/>
              <a:gd name="connsiteX7" fmla="*/ 2455368 w 9157648"/>
              <a:gd name="connsiteY7" fmla="*/ 353801 h 750627"/>
              <a:gd name="connsiteX8" fmla="*/ 2038798 w 9157648"/>
              <a:gd name="connsiteY8" fmla="*/ 156298 h 750627"/>
              <a:gd name="connsiteX9" fmla="*/ 0 w 9157648"/>
              <a:gd name="connsiteY9" fmla="*/ 150125 h 750627"/>
              <a:gd name="connsiteX10" fmla="*/ 13648 w 9157648"/>
              <a:gd name="connsiteY10" fmla="*/ 0 h 750627"/>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192811 w 9157648"/>
              <a:gd name="connsiteY4" fmla="*/ 713253 h 713253"/>
              <a:gd name="connsiteX5" fmla="*/ 3050628 w 9157648"/>
              <a:gd name="connsiteY5" fmla="*/ 710762 h 713253"/>
              <a:gd name="connsiteX6" fmla="*/ 2624796 w 9157648"/>
              <a:gd name="connsiteY6" fmla="*/ 553124 h 713253"/>
              <a:gd name="connsiteX7" fmla="*/ 2455368 w 9157648"/>
              <a:gd name="connsiteY7" fmla="*/ 353801 h 713253"/>
              <a:gd name="connsiteX8" fmla="*/ 2038798 w 9157648"/>
              <a:gd name="connsiteY8" fmla="*/ 156298 h 713253"/>
              <a:gd name="connsiteX9" fmla="*/ 0 w 9157648"/>
              <a:gd name="connsiteY9" fmla="*/ 150125 h 713253"/>
              <a:gd name="connsiteX10" fmla="*/ 13648 w 9157648"/>
              <a:gd name="connsiteY10"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18755 w 9157648"/>
              <a:gd name="connsiteY4" fmla="*/ 351309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3253"/>
              <a:gd name="connsiteX1" fmla="*/ 9157648 w 9157648"/>
              <a:gd name="connsiteY1" fmla="*/ 0 h 713253"/>
              <a:gd name="connsiteX2" fmla="*/ 9144000 w 9157648"/>
              <a:gd name="connsiteY2" fmla="*/ 163774 h 713253"/>
              <a:gd name="connsiteX3" fmla="*/ 7055893 w 9157648"/>
              <a:gd name="connsiteY3" fmla="*/ 163773 h 713253"/>
              <a:gd name="connsiteX4" fmla="*/ 6621247 w 9157648"/>
              <a:gd name="connsiteY4" fmla="*/ 455954 h 713253"/>
              <a:gd name="connsiteX5" fmla="*/ 6192811 w 9157648"/>
              <a:gd name="connsiteY5" fmla="*/ 713253 h 713253"/>
              <a:gd name="connsiteX6" fmla="*/ 3050628 w 9157648"/>
              <a:gd name="connsiteY6" fmla="*/ 710762 h 713253"/>
              <a:gd name="connsiteX7" fmla="*/ 2624796 w 9157648"/>
              <a:gd name="connsiteY7" fmla="*/ 553124 h 713253"/>
              <a:gd name="connsiteX8" fmla="*/ 2455368 w 9157648"/>
              <a:gd name="connsiteY8" fmla="*/ 353801 h 713253"/>
              <a:gd name="connsiteX9" fmla="*/ 2038798 w 9157648"/>
              <a:gd name="connsiteY9" fmla="*/ 156298 h 713253"/>
              <a:gd name="connsiteX10" fmla="*/ 0 w 9157648"/>
              <a:gd name="connsiteY10" fmla="*/ 150125 h 713253"/>
              <a:gd name="connsiteX11" fmla="*/ 13648 w 9157648"/>
              <a:gd name="connsiteY11" fmla="*/ 0 h 713253"/>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3667"/>
              <a:gd name="connsiteX1" fmla="*/ 9157648 w 9157648"/>
              <a:gd name="connsiteY1" fmla="*/ 0 h 713667"/>
              <a:gd name="connsiteX2" fmla="*/ 9144000 w 9157648"/>
              <a:gd name="connsiteY2" fmla="*/ 163774 h 713667"/>
              <a:gd name="connsiteX3" fmla="*/ 7055893 w 9157648"/>
              <a:gd name="connsiteY3" fmla="*/ 163773 h 713667"/>
              <a:gd name="connsiteX4" fmla="*/ 6621247 w 9157648"/>
              <a:gd name="connsiteY4" fmla="*/ 455954 h 713667"/>
              <a:gd name="connsiteX5" fmla="*/ 6192811 w 9157648"/>
              <a:gd name="connsiteY5" fmla="*/ 713253 h 713667"/>
              <a:gd name="connsiteX6" fmla="*/ 3050628 w 9157648"/>
              <a:gd name="connsiteY6" fmla="*/ 710762 h 713667"/>
              <a:gd name="connsiteX7" fmla="*/ 2624796 w 9157648"/>
              <a:gd name="connsiteY7" fmla="*/ 553124 h 713667"/>
              <a:gd name="connsiteX8" fmla="*/ 2455368 w 9157648"/>
              <a:gd name="connsiteY8" fmla="*/ 353801 h 713667"/>
              <a:gd name="connsiteX9" fmla="*/ 2038798 w 9157648"/>
              <a:gd name="connsiteY9" fmla="*/ 156298 h 713667"/>
              <a:gd name="connsiteX10" fmla="*/ 0 w 9157648"/>
              <a:gd name="connsiteY10" fmla="*/ 150125 h 713667"/>
              <a:gd name="connsiteX11" fmla="*/ 13648 w 9157648"/>
              <a:gd name="connsiteY11" fmla="*/ 0 h 713667"/>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8001"/>
              <a:gd name="connsiteX1" fmla="*/ 9157648 w 9157648"/>
              <a:gd name="connsiteY1" fmla="*/ 0 h 718001"/>
              <a:gd name="connsiteX2" fmla="*/ 9144000 w 9157648"/>
              <a:gd name="connsiteY2" fmla="*/ 163774 h 718001"/>
              <a:gd name="connsiteX3" fmla="*/ 7055893 w 9157648"/>
              <a:gd name="connsiteY3" fmla="*/ 163773 h 718001"/>
              <a:gd name="connsiteX4" fmla="*/ 6621247 w 9157648"/>
              <a:gd name="connsiteY4" fmla="*/ 455954 h 718001"/>
              <a:gd name="connsiteX5" fmla="*/ 6192811 w 9157648"/>
              <a:gd name="connsiteY5" fmla="*/ 713253 h 718001"/>
              <a:gd name="connsiteX6" fmla="*/ 3050628 w 9157648"/>
              <a:gd name="connsiteY6" fmla="*/ 710762 h 718001"/>
              <a:gd name="connsiteX7" fmla="*/ 2624796 w 9157648"/>
              <a:gd name="connsiteY7" fmla="*/ 553124 h 718001"/>
              <a:gd name="connsiteX8" fmla="*/ 2455368 w 9157648"/>
              <a:gd name="connsiteY8" fmla="*/ 353801 h 718001"/>
              <a:gd name="connsiteX9" fmla="*/ 2038798 w 9157648"/>
              <a:gd name="connsiteY9" fmla="*/ 156298 h 718001"/>
              <a:gd name="connsiteX10" fmla="*/ 0 w 9157648"/>
              <a:gd name="connsiteY10" fmla="*/ 150125 h 718001"/>
              <a:gd name="connsiteX11" fmla="*/ 13648 w 9157648"/>
              <a:gd name="connsiteY11" fmla="*/ 0 h 718001"/>
              <a:gd name="connsiteX0" fmla="*/ 13648 w 9157648"/>
              <a:gd name="connsiteY0" fmla="*/ 0 h 714315"/>
              <a:gd name="connsiteX1" fmla="*/ 9157648 w 9157648"/>
              <a:gd name="connsiteY1" fmla="*/ 0 h 714315"/>
              <a:gd name="connsiteX2" fmla="*/ 9144000 w 9157648"/>
              <a:gd name="connsiteY2" fmla="*/ 163774 h 714315"/>
              <a:gd name="connsiteX3" fmla="*/ 7055893 w 9157648"/>
              <a:gd name="connsiteY3" fmla="*/ 163773 h 714315"/>
              <a:gd name="connsiteX4" fmla="*/ 6621247 w 9157648"/>
              <a:gd name="connsiteY4" fmla="*/ 455954 h 714315"/>
              <a:gd name="connsiteX5" fmla="*/ 6192811 w 9157648"/>
              <a:gd name="connsiteY5" fmla="*/ 713253 h 714315"/>
              <a:gd name="connsiteX6" fmla="*/ 3050628 w 9157648"/>
              <a:gd name="connsiteY6" fmla="*/ 710762 h 714315"/>
              <a:gd name="connsiteX7" fmla="*/ 2624796 w 9157648"/>
              <a:gd name="connsiteY7" fmla="*/ 553124 h 714315"/>
              <a:gd name="connsiteX8" fmla="*/ 2455368 w 9157648"/>
              <a:gd name="connsiteY8" fmla="*/ 353801 h 714315"/>
              <a:gd name="connsiteX9" fmla="*/ 2038798 w 9157648"/>
              <a:gd name="connsiteY9" fmla="*/ 156298 h 714315"/>
              <a:gd name="connsiteX10" fmla="*/ 0 w 9157648"/>
              <a:gd name="connsiteY10" fmla="*/ 150125 h 714315"/>
              <a:gd name="connsiteX11" fmla="*/ 13648 w 9157648"/>
              <a:gd name="connsiteY11" fmla="*/ 0 h 714315"/>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55954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36197 w 9157648"/>
              <a:gd name="connsiteY4" fmla="*/ 475886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55893 w 9157648"/>
              <a:gd name="connsiteY3" fmla="*/ 163773 h 713221"/>
              <a:gd name="connsiteX4" fmla="*/ 6621247 w 9157648"/>
              <a:gd name="connsiteY4" fmla="*/ 460937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4941"/>
              <a:gd name="connsiteX1" fmla="*/ 9157648 w 9157648"/>
              <a:gd name="connsiteY1" fmla="*/ 0 h 714941"/>
              <a:gd name="connsiteX2" fmla="*/ 9144000 w 9157648"/>
              <a:gd name="connsiteY2" fmla="*/ 163774 h 714941"/>
              <a:gd name="connsiteX3" fmla="*/ 7055893 w 9157648"/>
              <a:gd name="connsiteY3" fmla="*/ 163773 h 714941"/>
              <a:gd name="connsiteX4" fmla="*/ 6621247 w 9157648"/>
              <a:gd name="connsiteY4" fmla="*/ 460937 h 714941"/>
              <a:gd name="connsiteX5" fmla="*/ 6220218 w 9157648"/>
              <a:gd name="connsiteY5" fmla="*/ 710761 h 714941"/>
              <a:gd name="connsiteX6" fmla="*/ 3050628 w 9157648"/>
              <a:gd name="connsiteY6" fmla="*/ 710762 h 714941"/>
              <a:gd name="connsiteX7" fmla="*/ 2624796 w 9157648"/>
              <a:gd name="connsiteY7" fmla="*/ 553124 h 714941"/>
              <a:gd name="connsiteX8" fmla="*/ 2455368 w 9157648"/>
              <a:gd name="connsiteY8" fmla="*/ 353801 h 714941"/>
              <a:gd name="connsiteX9" fmla="*/ 2038798 w 9157648"/>
              <a:gd name="connsiteY9" fmla="*/ 156298 h 714941"/>
              <a:gd name="connsiteX10" fmla="*/ 0 w 9157648"/>
              <a:gd name="connsiteY10" fmla="*/ 150125 h 714941"/>
              <a:gd name="connsiteX11" fmla="*/ 13648 w 9157648"/>
              <a:gd name="connsiteY11" fmla="*/ 0 h 714941"/>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5617"/>
              <a:gd name="connsiteX1" fmla="*/ 9157648 w 9157648"/>
              <a:gd name="connsiteY1" fmla="*/ 0 h 715617"/>
              <a:gd name="connsiteX2" fmla="*/ 9144000 w 9157648"/>
              <a:gd name="connsiteY2" fmla="*/ 163774 h 715617"/>
              <a:gd name="connsiteX3" fmla="*/ 7055893 w 9157648"/>
              <a:gd name="connsiteY3" fmla="*/ 163773 h 715617"/>
              <a:gd name="connsiteX4" fmla="*/ 6621247 w 9157648"/>
              <a:gd name="connsiteY4" fmla="*/ 460937 h 715617"/>
              <a:gd name="connsiteX5" fmla="*/ 6220218 w 9157648"/>
              <a:gd name="connsiteY5" fmla="*/ 710761 h 715617"/>
              <a:gd name="connsiteX6" fmla="*/ 3050628 w 9157648"/>
              <a:gd name="connsiteY6" fmla="*/ 710762 h 715617"/>
              <a:gd name="connsiteX7" fmla="*/ 2624796 w 9157648"/>
              <a:gd name="connsiteY7" fmla="*/ 553124 h 715617"/>
              <a:gd name="connsiteX8" fmla="*/ 2455368 w 9157648"/>
              <a:gd name="connsiteY8" fmla="*/ 353801 h 715617"/>
              <a:gd name="connsiteX9" fmla="*/ 2038798 w 9157648"/>
              <a:gd name="connsiteY9" fmla="*/ 156298 h 715617"/>
              <a:gd name="connsiteX10" fmla="*/ 0 w 9157648"/>
              <a:gd name="connsiteY10" fmla="*/ 150125 h 715617"/>
              <a:gd name="connsiteX11" fmla="*/ 13648 w 9157648"/>
              <a:gd name="connsiteY11" fmla="*/ 0 h 715617"/>
              <a:gd name="connsiteX0" fmla="*/ 13648 w 9157648"/>
              <a:gd name="connsiteY0" fmla="*/ 0 h 716320"/>
              <a:gd name="connsiteX1" fmla="*/ 9157648 w 9157648"/>
              <a:gd name="connsiteY1" fmla="*/ 0 h 716320"/>
              <a:gd name="connsiteX2" fmla="*/ 9144000 w 9157648"/>
              <a:gd name="connsiteY2" fmla="*/ 163774 h 716320"/>
              <a:gd name="connsiteX3" fmla="*/ 7055893 w 9157648"/>
              <a:gd name="connsiteY3" fmla="*/ 163773 h 716320"/>
              <a:gd name="connsiteX4" fmla="*/ 6621247 w 9157648"/>
              <a:gd name="connsiteY4" fmla="*/ 460937 h 716320"/>
              <a:gd name="connsiteX5" fmla="*/ 6220218 w 9157648"/>
              <a:gd name="connsiteY5" fmla="*/ 710761 h 716320"/>
              <a:gd name="connsiteX6" fmla="*/ 3050628 w 9157648"/>
              <a:gd name="connsiteY6" fmla="*/ 710762 h 716320"/>
              <a:gd name="connsiteX7" fmla="*/ 2624796 w 9157648"/>
              <a:gd name="connsiteY7" fmla="*/ 553124 h 716320"/>
              <a:gd name="connsiteX8" fmla="*/ 2455368 w 9157648"/>
              <a:gd name="connsiteY8" fmla="*/ 353801 h 716320"/>
              <a:gd name="connsiteX9" fmla="*/ 2038798 w 9157648"/>
              <a:gd name="connsiteY9" fmla="*/ 156298 h 716320"/>
              <a:gd name="connsiteX10" fmla="*/ 0 w 9157648"/>
              <a:gd name="connsiteY10" fmla="*/ 150125 h 716320"/>
              <a:gd name="connsiteX11" fmla="*/ 13648 w 9157648"/>
              <a:gd name="connsiteY11" fmla="*/ 0 h 716320"/>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294"/>
              <a:gd name="connsiteX1" fmla="*/ 9157648 w 9157648"/>
              <a:gd name="connsiteY1" fmla="*/ 0 h 714294"/>
              <a:gd name="connsiteX2" fmla="*/ 9144000 w 9157648"/>
              <a:gd name="connsiteY2" fmla="*/ 163774 h 714294"/>
              <a:gd name="connsiteX3" fmla="*/ 7055893 w 9157648"/>
              <a:gd name="connsiteY3" fmla="*/ 163773 h 714294"/>
              <a:gd name="connsiteX4" fmla="*/ 6621247 w 9157648"/>
              <a:gd name="connsiteY4" fmla="*/ 460937 h 714294"/>
              <a:gd name="connsiteX5" fmla="*/ 6220218 w 9157648"/>
              <a:gd name="connsiteY5" fmla="*/ 710761 h 714294"/>
              <a:gd name="connsiteX6" fmla="*/ 3050628 w 9157648"/>
              <a:gd name="connsiteY6" fmla="*/ 710762 h 714294"/>
              <a:gd name="connsiteX7" fmla="*/ 2624796 w 9157648"/>
              <a:gd name="connsiteY7" fmla="*/ 553124 h 714294"/>
              <a:gd name="connsiteX8" fmla="*/ 2455368 w 9157648"/>
              <a:gd name="connsiteY8" fmla="*/ 353801 h 714294"/>
              <a:gd name="connsiteX9" fmla="*/ 2038798 w 9157648"/>
              <a:gd name="connsiteY9" fmla="*/ 156298 h 714294"/>
              <a:gd name="connsiteX10" fmla="*/ 0 w 9157648"/>
              <a:gd name="connsiteY10" fmla="*/ 150125 h 714294"/>
              <a:gd name="connsiteX11" fmla="*/ 13648 w 9157648"/>
              <a:gd name="connsiteY11" fmla="*/ 0 h 714294"/>
              <a:gd name="connsiteX0" fmla="*/ 13648 w 9157648"/>
              <a:gd name="connsiteY0" fmla="*/ 0 h 714630"/>
              <a:gd name="connsiteX1" fmla="*/ 9157648 w 9157648"/>
              <a:gd name="connsiteY1" fmla="*/ 0 h 714630"/>
              <a:gd name="connsiteX2" fmla="*/ 9144000 w 9157648"/>
              <a:gd name="connsiteY2" fmla="*/ 163774 h 714630"/>
              <a:gd name="connsiteX3" fmla="*/ 7055893 w 9157648"/>
              <a:gd name="connsiteY3" fmla="*/ 163773 h 714630"/>
              <a:gd name="connsiteX4" fmla="*/ 6631214 w 9157648"/>
              <a:gd name="connsiteY4" fmla="*/ 470903 h 714630"/>
              <a:gd name="connsiteX5" fmla="*/ 6220218 w 9157648"/>
              <a:gd name="connsiteY5" fmla="*/ 710761 h 714630"/>
              <a:gd name="connsiteX6" fmla="*/ 3050628 w 9157648"/>
              <a:gd name="connsiteY6" fmla="*/ 710762 h 714630"/>
              <a:gd name="connsiteX7" fmla="*/ 2624796 w 9157648"/>
              <a:gd name="connsiteY7" fmla="*/ 553124 h 714630"/>
              <a:gd name="connsiteX8" fmla="*/ 2455368 w 9157648"/>
              <a:gd name="connsiteY8" fmla="*/ 353801 h 714630"/>
              <a:gd name="connsiteX9" fmla="*/ 2038798 w 9157648"/>
              <a:gd name="connsiteY9" fmla="*/ 156298 h 714630"/>
              <a:gd name="connsiteX10" fmla="*/ 0 w 9157648"/>
              <a:gd name="connsiteY10" fmla="*/ 150125 h 714630"/>
              <a:gd name="connsiteX11" fmla="*/ 13648 w 9157648"/>
              <a:gd name="connsiteY11" fmla="*/ 0 h 714630"/>
              <a:gd name="connsiteX0" fmla="*/ 13648 w 9157648"/>
              <a:gd name="connsiteY0" fmla="*/ 0 h 714373"/>
              <a:gd name="connsiteX1" fmla="*/ 9157648 w 9157648"/>
              <a:gd name="connsiteY1" fmla="*/ 0 h 714373"/>
              <a:gd name="connsiteX2" fmla="*/ 9144000 w 9157648"/>
              <a:gd name="connsiteY2" fmla="*/ 163774 h 714373"/>
              <a:gd name="connsiteX3" fmla="*/ 7055893 w 9157648"/>
              <a:gd name="connsiteY3" fmla="*/ 163773 h 714373"/>
              <a:gd name="connsiteX4" fmla="*/ 6626231 w 9157648"/>
              <a:gd name="connsiteY4" fmla="*/ 463428 h 714373"/>
              <a:gd name="connsiteX5" fmla="*/ 6220218 w 9157648"/>
              <a:gd name="connsiteY5" fmla="*/ 710761 h 714373"/>
              <a:gd name="connsiteX6" fmla="*/ 3050628 w 9157648"/>
              <a:gd name="connsiteY6" fmla="*/ 710762 h 714373"/>
              <a:gd name="connsiteX7" fmla="*/ 2624796 w 9157648"/>
              <a:gd name="connsiteY7" fmla="*/ 553124 h 714373"/>
              <a:gd name="connsiteX8" fmla="*/ 2455368 w 9157648"/>
              <a:gd name="connsiteY8" fmla="*/ 353801 h 714373"/>
              <a:gd name="connsiteX9" fmla="*/ 2038798 w 9157648"/>
              <a:gd name="connsiteY9" fmla="*/ 156298 h 714373"/>
              <a:gd name="connsiteX10" fmla="*/ 0 w 9157648"/>
              <a:gd name="connsiteY10" fmla="*/ 150125 h 714373"/>
              <a:gd name="connsiteX11" fmla="*/ 13648 w 9157648"/>
              <a:gd name="connsiteY11" fmla="*/ 0 h 71437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8584"/>
              <a:gd name="connsiteX1" fmla="*/ 9157648 w 9157648"/>
              <a:gd name="connsiteY1" fmla="*/ 0 h 718584"/>
              <a:gd name="connsiteX2" fmla="*/ 9144000 w 9157648"/>
              <a:gd name="connsiteY2" fmla="*/ 163774 h 718584"/>
              <a:gd name="connsiteX3" fmla="*/ 7055893 w 9157648"/>
              <a:gd name="connsiteY3" fmla="*/ 163773 h 718584"/>
              <a:gd name="connsiteX4" fmla="*/ 6626231 w 9157648"/>
              <a:gd name="connsiteY4" fmla="*/ 463428 h 718584"/>
              <a:gd name="connsiteX5" fmla="*/ 6220218 w 9157648"/>
              <a:gd name="connsiteY5" fmla="*/ 710761 h 718584"/>
              <a:gd name="connsiteX6" fmla="*/ 3050628 w 9157648"/>
              <a:gd name="connsiteY6" fmla="*/ 710762 h 718584"/>
              <a:gd name="connsiteX7" fmla="*/ 2624796 w 9157648"/>
              <a:gd name="connsiteY7" fmla="*/ 553124 h 718584"/>
              <a:gd name="connsiteX8" fmla="*/ 2455368 w 9157648"/>
              <a:gd name="connsiteY8" fmla="*/ 353801 h 718584"/>
              <a:gd name="connsiteX9" fmla="*/ 2038798 w 9157648"/>
              <a:gd name="connsiteY9" fmla="*/ 156298 h 718584"/>
              <a:gd name="connsiteX10" fmla="*/ 0 w 9157648"/>
              <a:gd name="connsiteY10" fmla="*/ 150125 h 718584"/>
              <a:gd name="connsiteX11" fmla="*/ 13648 w 9157648"/>
              <a:gd name="connsiteY11" fmla="*/ 0 h 718584"/>
              <a:gd name="connsiteX0" fmla="*/ 13648 w 9157648"/>
              <a:gd name="connsiteY0" fmla="*/ 0 h 716243"/>
              <a:gd name="connsiteX1" fmla="*/ 9157648 w 9157648"/>
              <a:gd name="connsiteY1" fmla="*/ 0 h 716243"/>
              <a:gd name="connsiteX2" fmla="*/ 9144000 w 9157648"/>
              <a:gd name="connsiteY2" fmla="*/ 163774 h 716243"/>
              <a:gd name="connsiteX3" fmla="*/ 7055893 w 9157648"/>
              <a:gd name="connsiteY3" fmla="*/ 163773 h 716243"/>
              <a:gd name="connsiteX4" fmla="*/ 6626231 w 9157648"/>
              <a:gd name="connsiteY4" fmla="*/ 463428 h 716243"/>
              <a:gd name="connsiteX5" fmla="*/ 6220218 w 9157648"/>
              <a:gd name="connsiteY5" fmla="*/ 710761 h 716243"/>
              <a:gd name="connsiteX6" fmla="*/ 3050628 w 9157648"/>
              <a:gd name="connsiteY6" fmla="*/ 710762 h 716243"/>
              <a:gd name="connsiteX7" fmla="*/ 2624796 w 9157648"/>
              <a:gd name="connsiteY7" fmla="*/ 553124 h 716243"/>
              <a:gd name="connsiteX8" fmla="*/ 2455368 w 9157648"/>
              <a:gd name="connsiteY8" fmla="*/ 353801 h 716243"/>
              <a:gd name="connsiteX9" fmla="*/ 2038798 w 9157648"/>
              <a:gd name="connsiteY9" fmla="*/ 156298 h 716243"/>
              <a:gd name="connsiteX10" fmla="*/ 0 w 9157648"/>
              <a:gd name="connsiteY10" fmla="*/ 150125 h 716243"/>
              <a:gd name="connsiteX11" fmla="*/ 13648 w 9157648"/>
              <a:gd name="connsiteY11" fmla="*/ 0 h 716243"/>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800"/>
              <a:gd name="connsiteX1" fmla="*/ 9157648 w 9157648"/>
              <a:gd name="connsiteY1" fmla="*/ 0 h 714800"/>
              <a:gd name="connsiteX2" fmla="*/ 9144000 w 9157648"/>
              <a:gd name="connsiteY2" fmla="*/ 163774 h 714800"/>
              <a:gd name="connsiteX3" fmla="*/ 7055893 w 9157648"/>
              <a:gd name="connsiteY3" fmla="*/ 163773 h 714800"/>
              <a:gd name="connsiteX4" fmla="*/ 6626231 w 9157648"/>
              <a:gd name="connsiteY4" fmla="*/ 463428 h 714800"/>
              <a:gd name="connsiteX5" fmla="*/ 6220218 w 9157648"/>
              <a:gd name="connsiteY5" fmla="*/ 710761 h 714800"/>
              <a:gd name="connsiteX6" fmla="*/ 3050628 w 9157648"/>
              <a:gd name="connsiteY6" fmla="*/ 710762 h 714800"/>
              <a:gd name="connsiteX7" fmla="*/ 2624796 w 9157648"/>
              <a:gd name="connsiteY7" fmla="*/ 553124 h 714800"/>
              <a:gd name="connsiteX8" fmla="*/ 2455368 w 9157648"/>
              <a:gd name="connsiteY8" fmla="*/ 353801 h 714800"/>
              <a:gd name="connsiteX9" fmla="*/ 2038798 w 9157648"/>
              <a:gd name="connsiteY9" fmla="*/ 156298 h 714800"/>
              <a:gd name="connsiteX10" fmla="*/ 0 w 9157648"/>
              <a:gd name="connsiteY10" fmla="*/ 150125 h 714800"/>
              <a:gd name="connsiteX11" fmla="*/ 13648 w 9157648"/>
              <a:gd name="connsiteY11" fmla="*/ 0 h 714800"/>
              <a:gd name="connsiteX0" fmla="*/ 13648 w 9157648"/>
              <a:gd name="connsiteY0" fmla="*/ 0 h 714996"/>
              <a:gd name="connsiteX1" fmla="*/ 9157648 w 9157648"/>
              <a:gd name="connsiteY1" fmla="*/ 0 h 714996"/>
              <a:gd name="connsiteX2" fmla="*/ 9144000 w 9157648"/>
              <a:gd name="connsiteY2" fmla="*/ 163774 h 714996"/>
              <a:gd name="connsiteX3" fmla="*/ 7055893 w 9157648"/>
              <a:gd name="connsiteY3" fmla="*/ 163773 h 714996"/>
              <a:gd name="connsiteX4" fmla="*/ 6626231 w 9157648"/>
              <a:gd name="connsiteY4" fmla="*/ 463428 h 714996"/>
              <a:gd name="connsiteX5" fmla="*/ 6220218 w 9157648"/>
              <a:gd name="connsiteY5" fmla="*/ 710761 h 714996"/>
              <a:gd name="connsiteX6" fmla="*/ 3050628 w 9157648"/>
              <a:gd name="connsiteY6" fmla="*/ 710762 h 714996"/>
              <a:gd name="connsiteX7" fmla="*/ 2624796 w 9157648"/>
              <a:gd name="connsiteY7" fmla="*/ 553124 h 714996"/>
              <a:gd name="connsiteX8" fmla="*/ 2455368 w 9157648"/>
              <a:gd name="connsiteY8" fmla="*/ 353801 h 714996"/>
              <a:gd name="connsiteX9" fmla="*/ 2038798 w 9157648"/>
              <a:gd name="connsiteY9" fmla="*/ 156298 h 714996"/>
              <a:gd name="connsiteX10" fmla="*/ 0 w 9157648"/>
              <a:gd name="connsiteY10" fmla="*/ 150125 h 714996"/>
              <a:gd name="connsiteX11" fmla="*/ 13648 w 9157648"/>
              <a:gd name="connsiteY11" fmla="*/ 0 h 714996"/>
              <a:gd name="connsiteX0" fmla="*/ 13648 w 9157648"/>
              <a:gd name="connsiteY0" fmla="*/ 0 h 717260"/>
              <a:gd name="connsiteX1" fmla="*/ 9157648 w 9157648"/>
              <a:gd name="connsiteY1" fmla="*/ 0 h 717260"/>
              <a:gd name="connsiteX2" fmla="*/ 9144000 w 9157648"/>
              <a:gd name="connsiteY2" fmla="*/ 163774 h 717260"/>
              <a:gd name="connsiteX3" fmla="*/ 7055893 w 9157648"/>
              <a:gd name="connsiteY3" fmla="*/ 163773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7260"/>
              <a:gd name="connsiteX1" fmla="*/ 9157648 w 9157648"/>
              <a:gd name="connsiteY1" fmla="*/ 0 h 717260"/>
              <a:gd name="connsiteX2" fmla="*/ 9144000 w 9157648"/>
              <a:gd name="connsiteY2" fmla="*/ 163774 h 717260"/>
              <a:gd name="connsiteX3" fmla="*/ 7023503 w 9157648"/>
              <a:gd name="connsiteY3" fmla="*/ 153807 h 717260"/>
              <a:gd name="connsiteX4" fmla="*/ 6626231 w 9157648"/>
              <a:gd name="connsiteY4" fmla="*/ 463428 h 717260"/>
              <a:gd name="connsiteX5" fmla="*/ 6220218 w 9157648"/>
              <a:gd name="connsiteY5" fmla="*/ 710761 h 717260"/>
              <a:gd name="connsiteX6" fmla="*/ 3050628 w 9157648"/>
              <a:gd name="connsiteY6" fmla="*/ 710762 h 717260"/>
              <a:gd name="connsiteX7" fmla="*/ 2624796 w 9157648"/>
              <a:gd name="connsiteY7" fmla="*/ 553124 h 717260"/>
              <a:gd name="connsiteX8" fmla="*/ 2455368 w 9157648"/>
              <a:gd name="connsiteY8" fmla="*/ 353801 h 717260"/>
              <a:gd name="connsiteX9" fmla="*/ 2038798 w 9157648"/>
              <a:gd name="connsiteY9" fmla="*/ 156298 h 717260"/>
              <a:gd name="connsiteX10" fmla="*/ 0 w 9157648"/>
              <a:gd name="connsiteY10" fmla="*/ 150125 h 717260"/>
              <a:gd name="connsiteX11" fmla="*/ 13648 w 9157648"/>
              <a:gd name="connsiteY11" fmla="*/ 0 h 717260"/>
              <a:gd name="connsiteX0" fmla="*/ 13648 w 9157648"/>
              <a:gd name="connsiteY0" fmla="*/ 0 h 713632"/>
              <a:gd name="connsiteX1" fmla="*/ 9157648 w 9157648"/>
              <a:gd name="connsiteY1" fmla="*/ 0 h 713632"/>
              <a:gd name="connsiteX2" fmla="*/ 9144000 w 9157648"/>
              <a:gd name="connsiteY2" fmla="*/ 163774 h 713632"/>
              <a:gd name="connsiteX3" fmla="*/ 7023503 w 9157648"/>
              <a:gd name="connsiteY3" fmla="*/ 153807 h 713632"/>
              <a:gd name="connsiteX4" fmla="*/ 6626231 w 9157648"/>
              <a:gd name="connsiteY4" fmla="*/ 463428 h 713632"/>
              <a:gd name="connsiteX5" fmla="*/ 6220218 w 9157648"/>
              <a:gd name="connsiteY5" fmla="*/ 710761 h 713632"/>
              <a:gd name="connsiteX6" fmla="*/ 3050628 w 9157648"/>
              <a:gd name="connsiteY6" fmla="*/ 710762 h 713632"/>
              <a:gd name="connsiteX7" fmla="*/ 2624796 w 9157648"/>
              <a:gd name="connsiteY7" fmla="*/ 553124 h 713632"/>
              <a:gd name="connsiteX8" fmla="*/ 2455368 w 9157648"/>
              <a:gd name="connsiteY8" fmla="*/ 353801 h 713632"/>
              <a:gd name="connsiteX9" fmla="*/ 2038798 w 9157648"/>
              <a:gd name="connsiteY9" fmla="*/ 156298 h 713632"/>
              <a:gd name="connsiteX10" fmla="*/ 0 w 9157648"/>
              <a:gd name="connsiteY10" fmla="*/ 150125 h 713632"/>
              <a:gd name="connsiteX11" fmla="*/ 13648 w 9157648"/>
              <a:gd name="connsiteY11" fmla="*/ 0 h 713632"/>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44000 w 9157648"/>
              <a:gd name="connsiteY2" fmla="*/ 163774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8791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6300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 name="connsiteX0" fmla="*/ 13648 w 9157648"/>
              <a:gd name="connsiteY0" fmla="*/ 0 h 713221"/>
              <a:gd name="connsiteX1" fmla="*/ 9157648 w 9157648"/>
              <a:gd name="connsiteY1" fmla="*/ 0 h 713221"/>
              <a:gd name="connsiteX2" fmla="*/ 9156458 w 9157648"/>
              <a:gd name="connsiteY2" fmla="*/ 151317 h 713221"/>
              <a:gd name="connsiteX3" fmla="*/ 7023503 w 9157648"/>
              <a:gd name="connsiteY3" fmla="*/ 153807 h 713221"/>
              <a:gd name="connsiteX4" fmla="*/ 6626231 w 9157648"/>
              <a:gd name="connsiteY4" fmla="*/ 463428 h 713221"/>
              <a:gd name="connsiteX5" fmla="*/ 6220218 w 9157648"/>
              <a:gd name="connsiteY5" fmla="*/ 710761 h 713221"/>
              <a:gd name="connsiteX6" fmla="*/ 3050628 w 9157648"/>
              <a:gd name="connsiteY6" fmla="*/ 710762 h 713221"/>
              <a:gd name="connsiteX7" fmla="*/ 2624796 w 9157648"/>
              <a:gd name="connsiteY7" fmla="*/ 553124 h 713221"/>
              <a:gd name="connsiteX8" fmla="*/ 2455368 w 9157648"/>
              <a:gd name="connsiteY8" fmla="*/ 353801 h 713221"/>
              <a:gd name="connsiteX9" fmla="*/ 2038798 w 9157648"/>
              <a:gd name="connsiteY9" fmla="*/ 156298 h 713221"/>
              <a:gd name="connsiteX10" fmla="*/ 0 w 9157648"/>
              <a:gd name="connsiteY10" fmla="*/ 150125 h 713221"/>
              <a:gd name="connsiteX11" fmla="*/ 13648 w 9157648"/>
              <a:gd name="connsiteY11" fmla="*/ 0 h 71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57648" h="713221">
                <a:moveTo>
                  <a:pt x="13648" y="0"/>
                </a:moveTo>
                <a:lnTo>
                  <a:pt x="9157648" y="0"/>
                </a:lnTo>
                <a:cubicBezTo>
                  <a:pt x="9157251" y="52930"/>
                  <a:pt x="9156855" y="98387"/>
                  <a:pt x="9156458" y="151317"/>
                </a:cubicBezTo>
                <a:lnTo>
                  <a:pt x="7023503" y="153807"/>
                </a:lnTo>
                <a:cubicBezTo>
                  <a:pt x="6861751" y="130250"/>
                  <a:pt x="6695331" y="391781"/>
                  <a:pt x="6626231" y="463428"/>
                </a:cubicBezTo>
                <a:cubicBezTo>
                  <a:pt x="6430061" y="669620"/>
                  <a:pt x="6478545" y="710649"/>
                  <a:pt x="6220218" y="710761"/>
                </a:cubicBezTo>
                <a:lnTo>
                  <a:pt x="3050628" y="710762"/>
                </a:lnTo>
                <a:cubicBezTo>
                  <a:pt x="2686843" y="726016"/>
                  <a:pt x="2761380" y="669924"/>
                  <a:pt x="2624796" y="553124"/>
                </a:cubicBezTo>
                <a:cubicBezTo>
                  <a:pt x="2565452" y="481174"/>
                  <a:pt x="2507355" y="410803"/>
                  <a:pt x="2455368" y="353801"/>
                </a:cubicBezTo>
                <a:cubicBezTo>
                  <a:pt x="2266797" y="184151"/>
                  <a:pt x="2343381" y="159098"/>
                  <a:pt x="2038798" y="156298"/>
                </a:cubicBezTo>
                <a:lnTo>
                  <a:pt x="0" y="150125"/>
                </a:lnTo>
                <a:lnTo>
                  <a:pt x="13648" y="0"/>
                </a:lnTo>
                <a:close/>
              </a:path>
            </a:pathLst>
          </a:custGeom>
          <a:solidFill>
            <a:srgbClr val="00BF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Case 9</a:t>
            </a:r>
          </a:p>
        </p:txBody>
      </p:sp>
      <p:pic>
        <p:nvPicPr>
          <p:cNvPr id="13" name="Picture 12" descr="A pair of glasses on a table&#10;&#10;Description generated with high confidence">
            <a:extLst>
              <a:ext uri="{FF2B5EF4-FFF2-40B4-BE49-F238E27FC236}">
                <a16:creationId xmlns:a16="http://schemas.microsoft.com/office/drawing/2014/main" id="{9BC5E8EA-DDDA-4E64-8FE8-D28776036CA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60376" y="1869952"/>
            <a:ext cx="5683624" cy="3521283"/>
          </a:xfrm>
          <a:prstGeom prst="rect">
            <a:avLst/>
          </a:prstGeom>
        </p:spPr>
      </p:pic>
      <p:cxnSp>
        <p:nvCxnSpPr>
          <p:cNvPr id="14" name="Straight Connector 13">
            <a:extLst>
              <a:ext uri="{FF2B5EF4-FFF2-40B4-BE49-F238E27FC236}">
                <a16:creationId xmlns:a16="http://schemas.microsoft.com/office/drawing/2014/main" id="{C39A9323-ACC2-4B81-80E6-86D30F64B325}"/>
              </a:ext>
            </a:extLst>
          </p:cNvPr>
          <p:cNvCxnSpPr/>
          <p:nvPr/>
        </p:nvCxnSpPr>
        <p:spPr>
          <a:xfrm flipV="1">
            <a:off x="-13855" y="1774201"/>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0AC53B-DE61-4A93-8C1C-6E34304E3EFD}"/>
              </a:ext>
            </a:extLst>
          </p:cNvPr>
          <p:cNvCxnSpPr/>
          <p:nvPr/>
        </p:nvCxnSpPr>
        <p:spPr>
          <a:xfrm flipV="1">
            <a:off x="4683" y="5459180"/>
            <a:ext cx="9144000" cy="0"/>
          </a:xfrm>
          <a:prstGeom prst="line">
            <a:avLst/>
          </a:prstGeom>
          <a:ln w="38100">
            <a:solidFill>
              <a:srgbClr val="22E6B7"/>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060B5-4F04-45DA-8CC4-5EA133880D7A}"/>
              </a:ext>
            </a:extLst>
          </p:cNvPr>
          <p:cNvSpPr txBox="1"/>
          <p:nvPr/>
        </p:nvSpPr>
        <p:spPr>
          <a:xfrm>
            <a:off x="-15655" y="1857219"/>
            <a:ext cx="9157648" cy="3521268"/>
          </a:xfrm>
          <a:prstGeom prst="rect">
            <a:avLst/>
          </a:prstGeom>
          <a:solidFill>
            <a:schemeClr val="tx1">
              <a:lumMod val="50000"/>
              <a:lumOff val="50000"/>
              <a:alpha val="50196"/>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8" name="Picture 17" descr="A close up of a sign&#10;&#10;Description automatically generated">
            <a:extLst>
              <a:ext uri="{FF2B5EF4-FFF2-40B4-BE49-F238E27FC236}">
                <a16:creationId xmlns:a16="http://schemas.microsoft.com/office/drawing/2014/main" id="{B8C35413-28EC-4226-9687-0DD51807D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675" y="531658"/>
            <a:ext cx="2051727" cy="906777"/>
          </a:xfrm>
          <a:prstGeom prst="rect">
            <a:avLst/>
          </a:prstGeom>
        </p:spPr>
      </p:pic>
      <p:pic>
        <p:nvPicPr>
          <p:cNvPr id="19" name="Picture 18" descr="C.C-2020-first-page.jpg">
            <a:extLst>
              <a:ext uri="{FF2B5EF4-FFF2-40B4-BE49-F238E27FC236}">
                <a16:creationId xmlns:a16="http://schemas.microsoft.com/office/drawing/2014/main" id="{A08782D1-617C-47FD-ACAC-016E7CDAE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2" name="TextBox 21">
            <a:extLst>
              <a:ext uri="{FF2B5EF4-FFF2-40B4-BE49-F238E27FC236}">
                <a16:creationId xmlns:a16="http://schemas.microsoft.com/office/drawing/2014/main" id="{EB3AB764-18BE-4224-ACEF-937C78DD0BD9}"/>
              </a:ext>
            </a:extLst>
          </p:cNvPr>
          <p:cNvSpPr txBox="1"/>
          <p:nvPr/>
        </p:nvSpPr>
        <p:spPr>
          <a:xfrm>
            <a:off x="3434496" y="2547606"/>
            <a:ext cx="5735383" cy="2308324"/>
          </a:xfrm>
          <a:prstGeom prst="rect">
            <a:avLst/>
          </a:prstGeom>
          <a:noFill/>
        </p:spPr>
        <p:txBody>
          <a:bodyPr wrap="square" rtlCol="0">
            <a:spAutoFit/>
          </a:bodyPr>
          <a:lstStyle/>
          <a:p>
            <a:pPr algn="ctr" defTabSz="914400"/>
            <a:r>
              <a:rPr lang="en-CA" sz="4800" b="1" dirty="0">
                <a:ln w="10160">
                  <a:solidFill>
                    <a:prstClr val="black">
                      <a:lumMod val="65000"/>
                      <a:lumOff val="35000"/>
                    </a:prstClr>
                  </a:solidFill>
                  <a:prstDash val="solid"/>
                </a:ln>
                <a:solidFill>
                  <a:prstClr val="white"/>
                </a:solidFill>
                <a:latin typeface="Arial Narrow" panose="020B0606020202030204" pitchFamily="34" charset="0"/>
              </a:rPr>
              <a:t>Optimizing The Use and Dosing of DOACs in Patients with AF </a:t>
            </a:r>
          </a:p>
        </p:txBody>
      </p:sp>
      <p:pic>
        <p:nvPicPr>
          <p:cNvPr id="24" name="Picture 23" descr="A person looking at the camera&#10;&#10;Description automatically generated">
            <a:extLst>
              <a:ext uri="{FF2B5EF4-FFF2-40B4-BE49-F238E27FC236}">
                <a16:creationId xmlns:a16="http://schemas.microsoft.com/office/drawing/2014/main" id="{0D3F64C3-818C-4FC8-A974-D2CDFE80D174}"/>
              </a:ext>
            </a:extLst>
          </p:cNvPr>
          <p:cNvPicPr>
            <a:picLocks noChangeAspect="1"/>
          </p:cNvPicPr>
          <p:nvPr/>
        </p:nvPicPr>
        <p:blipFill>
          <a:blip r:embed="rId7" cstate="hqprint">
            <a:extLst>
              <a:ext uri="{BEBA8EAE-BF5A-486C-A8C5-ECC9F3942E4B}">
                <a14:imgProps xmlns:a14="http://schemas.microsoft.com/office/drawing/2010/main">
                  <a14:imgLayer r:embed="rId8">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116738" y="2045350"/>
            <a:ext cx="2213895" cy="3329698"/>
          </a:xfrm>
          <a:prstGeom prst="rect">
            <a:avLst/>
          </a:prstGeom>
        </p:spPr>
      </p:pic>
      <p:pic>
        <p:nvPicPr>
          <p:cNvPr id="17" name="Picture 16" descr="A person standing posing for the camera&#10;&#10;Description automatically generated">
            <a:extLst>
              <a:ext uri="{FF2B5EF4-FFF2-40B4-BE49-F238E27FC236}">
                <a16:creationId xmlns:a16="http://schemas.microsoft.com/office/drawing/2014/main" id="{E6F6E6FB-48C8-47E9-A658-1233146F6D65}"/>
              </a:ext>
            </a:extLst>
          </p:cNvPr>
          <p:cNvPicPr>
            <a:picLocks noChangeAspect="1"/>
          </p:cNvPicPr>
          <p:nvPr/>
        </p:nvPicPr>
        <p:blipFill>
          <a:blip r:embed="rId9" cstate="hqprint">
            <a:clrChange>
              <a:clrFrom>
                <a:srgbClr val="F6F6F8"/>
              </a:clrFrom>
              <a:clrTo>
                <a:srgbClr val="F6F6F8">
                  <a:alpha val="0"/>
                </a:srgbClr>
              </a:clrTo>
            </a:clrChange>
            <a:extLst>
              <a:ext uri="{28A0092B-C50C-407E-A947-70E740481C1C}">
                <a14:useLocalDpi xmlns:a14="http://schemas.microsoft.com/office/drawing/2010/main" val="0"/>
              </a:ext>
            </a:extLst>
          </a:blip>
          <a:stretch>
            <a:fillRect/>
          </a:stretch>
        </p:blipFill>
        <p:spPr>
          <a:xfrm>
            <a:off x="1479234" y="1958070"/>
            <a:ext cx="2261286" cy="3391929"/>
          </a:xfrm>
          <a:prstGeom prst="rect">
            <a:avLst/>
          </a:prstGeom>
        </p:spPr>
      </p:pic>
      <p:pic>
        <p:nvPicPr>
          <p:cNvPr id="20" name="Picture 19" descr="A person posing for a picture&#10;&#10;Description automatically generated">
            <a:extLst>
              <a:ext uri="{FF2B5EF4-FFF2-40B4-BE49-F238E27FC236}">
                <a16:creationId xmlns:a16="http://schemas.microsoft.com/office/drawing/2014/main" id="{20B8390F-3B65-43FC-84C8-843F526C13D8}"/>
              </a:ext>
            </a:extLst>
          </p:cNvPr>
          <p:cNvPicPr>
            <a:picLocks noChangeAspect="1"/>
          </p:cNvPicPr>
          <p:nvPr/>
        </p:nvPicPr>
        <p:blipFill>
          <a:blip r:embed="rId10" cstate="hqprint">
            <a:extLst>
              <a:ext uri="{BEBA8EAE-BF5A-486C-A8C5-ECC9F3942E4B}">
                <a14:imgProps xmlns:a14="http://schemas.microsoft.com/office/drawing/2010/main">
                  <a14:imgLayer r:embed="rId11">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211384" y="3029966"/>
            <a:ext cx="2434617" cy="3651927"/>
          </a:xfrm>
          <a:prstGeom prst="rect">
            <a:avLst/>
          </a:prstGeom>
        </p:spPr>
      </p:pic>
      <p:pic>
        <p:nvPicPr>
          <p:cNvPr id="23" name="Picture 22" descr="A person wearing a costume&#10;&#10;Description automatically generated">
            <a:extLst>
              <a:ext uri="{FF2B5EF4-FFF2-40B4-BE49-F238E27FC236}">
                <a16:creationId xmlns:a16="http://schemas.microsoft.com/office/drawing/2014/main" id="{CF82A761-7D1B-4942-8FDE-42F0137514E8}"/>
              </a:ext>
            </a:extLst>
          </p:cNvPr>
          <p:cNvPicPr>
            <a:picLocks noChangeAspect="1"/>
          </p:cNvPicPr>
          <p:nvPr/>
        </p:nvPicPr>
        <p:blipFill>
          <a:blip r:embed="rId1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209" y="3246131"/>
            <a:ext cx="2352452" cy="3219598"/>
          </a:xfrm>
          <a:prstGeom prst="rect">
            <a:avLst/>
          </a:prstGeom>
        </p:spPr>
      </p:pic>
    </p:spTree>
    <p:extLst>
      <p:ext uri="{BB962C8B-B14F-4D97-AF65-F5344CB8AC3E}">
        <p14:creationId xmlns:p14="http://schemas.microsoft.com/office/powerpoint/2010/main" val="34586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209712"/>
            <a:ext cx="8113723" cy="1200329"/>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Is a DOAC dose adjustment required for Jean-Bella?</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sz="3200" b="1" i="1" dirty="0">
                <a:solidFill>
                  <a:srgbClr val="13A985"/>
                </a:solidFill>
                <a:latin typeface="Arial Narrow" panose="020B0606020202030204" pitchFamily="34" charset="0"/>
                <a:cs typeface="Aharoni" panose="02010803020104030203" pitchFamily="2" charset="-79"/>
              </a:rPr>
              <a:t>Choose one of the following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US" sz="3200" b="1" dirty="0">
                <a:solidFill>
                  <a:prstClr val="black"/>
                </a:solidFill>
                <a:latin typeface="Arial Narrow" panose="020B0606020202030204" pitchFamily="34" charset="0"/>
                <a:ea typeface="Lato" panose="020F0502020204030203" pitchFamily="34" charset="0"/>
                <a:cs typeface="Lato" panose="020F0502020204030203" pitchFamily="34" charset="0"/>
              </a:rPr>
              <a:t>Yes</a:t>
            </a:r>
          </a:p>
          <a:p>
            <a:pPr marL="914400" lvl="1" indent="-457200" algn="l" defTabSz="914377">
              <a:lnSpc>
                <a:spcPct val="100000"/>
              </a:lnSpc>
              <a:spcBef>
                <a:spcPts val="600"/>
              </a:spcBef>
              <a:buFont typeface="+mj-lt"/>
              <a:buAutoNum type="arabicPeriod"/>
            </a:pPr>
            <a:r>
              <a:rPr lang="en-US" sz="3200" b="1" dirty="0">
                <a:solidFill>
                  <a:prstClr val="black"/>
                </a:solidFill>
                <a:latin typeface="Arial Narrow" panose="020B0606020202030204" pitchFamily="34" charset="0"/>
                <a:ea typeface="Lato" panose="020F0502020204030203" pitchFamily="34" charset="0"/>
                <a:cs typeface="Lato" panose="020F0502020204030203" pitchFamily="34" charset="0"/>
              </a:rPr>
              <a:t>No</a:t>
            </a:r>
          </a:p>
          <a:p>
            <a:pPr marL="914400" lvl="1" indent="-457200" algn="l" defTabSz="914377">
              <a:lnSpc>
                <a:spcPct val="100000"/>
              </a:lnSpc>
              <a:spcBef>
                <a:spcPts val="600"/>
              </a:spcBef>
              <a:buFont typeface="+mj-lt"/>
              <a:buAutoNum type="arabicPeriod"/>
            </a:pPr>
            <a:r>
              <a:rPr lang="en-US" sz="3200" b="1" dirty="0">
                <a:solidFill>
                  <a:prstClr val="black"/>
                </a:solidFill>
                <a:latin typeface="Arial Narrow" panose="020B0606020202030204" pitchFamily="34" charset="0"/>
                <a:ea typeface="Lato" panose="020F0502020204030203" pitchFamily="34" charset="0"/>
                <a:cs typeface="Lato" panose="020F0502020204030203" pitchFamily="34" charset="0"/>
              </a:rPr>
              <a:t>Depends on the DOAC prescribed</a:t>
            </a:r>
          </a:p>
          <a:p>
            <a:pPr marL="914400" lvl="1" indent="-457200" algn="l" defTabSz="914377">
              <a:lnSpc>
                <a:spcPct val="100000"/>
              </a:lnSpc>
              <a:spcBef>
                <a:spcPts val="600"/>
              </a:spcBef>
              <a:buFont typeface="+mj-lt"/>
              <a:buAutoNum type="arabicPeriod"/>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66608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209712"/>
            <a:ext cx="7783077" cy="1200329"/>
          </a:xfrm>
          <a:prstGeom prst="rect">
            <a:avLst/>
          </a:prstGeom>
        </p:spPr>
        <p:txBody>
          <a:bodyPr wrap="square">
            <a:spAutoFit/>
          </a:bodyPr>
          <a:lstStyle/>
          <a:p>
            <a:pPr lvl="0" algn="ctr">
              <a:defRPr/>
            </a:pPr>
            <a:r>
              <a:rPr lang="en-US" sz="3600" b="1" dirty="0">
                <a:solidFill>
                  <a:srgbClr val="4D5052"/>
                </a:solidFill>
                <a:latin typeface="Arial Narrow" panose="020B0606020202030204" pitchFamily="34" charset="0"/>
                <a:cs typeface="Candara"/>
              </a:rPr>
              <a:t>Which DOAC would you prescribe to </a:t>
            </a:r>
          </a:p>
          <a:p>
            <a:pPr lvl="0" algn="ctr">
              <a:defRPr/>
            </a:pPr>
            <a:r>
              <a:rPr lang="en-US" sz="3600" b="1" dirty="0">
                <a:solidFill>
                  <a:srgbClr val="4D5052"/>
                </a:solidFill>
                <a:latin typeface="Arial Narrow" panose="020B0606020202030204" pitchFamily="34" charset="0"/>
                <a:cs typeface="Candara"/>
              </a:rPr>
              <a:t>Jean-Bella?</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24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Apixaban 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Apixaban 2.5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150 mg BID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Dabigatran 110 mg BID</a:t>
            </a:r>
          </a:p>
          <a:p>
            <a:pPr marL="914400" lvl="1" indent="-457200" algn="l" defTabSz="914377">
              <a:lnSpc>
                <a:spcPct val="100000"/>
              </a:lnSpc>
              <a:spcBef>
                <a:spcPts val="600"/>
              </a:spcBef>
              <a:buFont typeface="+mj-lt"/>
              <a:buAutoNum type="arabicPeriod"/>
            </a:pP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CA"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20 mg OD</a:t>
            </a:r>
          </a:p>
          <a:p>
            <a:pPr marL="914400" lvl="1" indent="-457200" algn="l" defTabSz="914377">
              <a:lnSpc>
                <a:spcPct val="100000"/>
              </a:lnSpc>
              <a:spcBef>
                <a:spcPts val="600"/>
              </a:spcBef>
              <a:buFont typeface="+mj-lt"/>
              <a:buAutoNum type="arabicPeriod"/>
            </a:pPr>
            <a:r>
              <a:rPr lang="en-CA" b="1" dirty="0">
                <a:solidFill>
                  <a:prstClr val="black"/>
                </a:solidFill>
                <a:latin typeface="Arial Narrow" panose="020B0606020202030204" pitchFamily="34" charset="0"/>
                <a:ea typeface="Lato" panose="020F0502020204030203" pitchFamily="34" charset="0"/>
                <a:cs typeface="Lato" panose="020F0502020204030203" pitchFamily="34" charset="0"/>
              </a:rPr>
              <a:t>Rivaroxaban 15 mg OD</a:t>
            </a: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800048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Let’s Calculate Jean-Bella’s </a:t>
            </a:r>
            <a:r>
              <a:rPr kumimoji="0" lang="en-US" sz="36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CrCl</a:t>
            </a:r>
            <a:endPar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graphicFrame>
        <p:nvGraphicFramePr>
          <p:cNvPr id="10" name="Table 13">
            <a:extLst>
              <a:ext uri="{FF2B5EF4-FFF2-40B4-BE49-F238E27FC236}">
                <a16:creationId xmlns:a16="http://schemas.microsoft.com/office/drawing/2014/main" id="{E19150D1-9E31-42D3-BEB9-00F1BF41FF45}"/>
              </a:ext>
            </a:extLst>
          </p:cNvPr>
          <p:cNvGraphicFramePr>
            <a:graphicFrameLocks noGrp="1"/>
          </p:cNvGraphicFramePr>
          <p:nvPr>
            <p:extLst>
              <p:ext uri="{D42A27DB-BD31-4B8C-83A1-F6EECF244321}">
                <p14:modId xmlns:p14="http://schemas.microsoft.com/office/powerpoint/2010/main" val="2259194379"/>
              </p:ext>
            </p:extLst>
          </p:nvPr>
        </p:nvGraphicFramePr>
        <p:xfrm>
          <a:off x="2434674" y="2048781"/>
          <a:ext cx="6504000" cy="3600000"/>
        </p:xfrm>
        <a:graphic>
          <a:graphicData uri="http://schemas.openxmlformats.org/drawingml/2006/table">
            <a:tbl>
              <a:tblPr firstRow="1" bandRow="1">
                <a:tableStyleId>{5C22544A-7EE6-4342-B048-85BDC9FD1C3A}</a:tableStyleId>
              </a:tblPr>
              <a:tblGrid>
                <a:gridCol w="3456000">
                  <a:extLst>
                    <a:ext uri="{9D8B030D-6E8A-4147-A177-3AD203B41FA5}">
                      <a16:colId xmlns:a16="http://schemas.microsoft.com/office/drawing/2014/main" val="1320024125"/>
                    </a:ext>
                  </a:extLst>
                </a:gridCol>
                <a:gridCol w="3048000">
                  <a:extLst>
                    <a:ext uri="{9D8B030D-6E8A-4147-A177-3AD203B41FA5}">
                      <a16:colId xmlns:a16="http://schemas.microsoft.com/office/drawing/2014/main" val="577870738"/>
                    </a:ext>
                  </a:extLst>
                </a:gridCol>
              </a:tblGrid>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Serum creatinine (</a:t>
                      </a:r>
                      <a:r>
                        <a:rPr lang="en-CA" sz="2400" b="0" i="0" kern="1200" dirty="0">
                          <a:solidFill>
                            <a:schemeClr val="tx1">
                              <a:lumMod val="85000"/>
                              <a:lumOff val="15000"/>
                            </a:schemeClr>
                          </a:solidFill>
                          <a:effectLst/>
                          <a:latin typeface="Arial Narrow" panose="020B0606020202030204" pitchFamily="34" charset="0"/>
                          <a:ea typeface="+mn-ea"/>
                          <a:cs typeface="+mn-cs"/>
                        </a:rPr>
                        <a:t>µ</a:t>
                      </a:r>
                      <a:r>
                        <a:rPr lang="en-CA" sz="2400" b="1" i="0" kern="1200" dirty="0">
                          <a:solidFill>
                            <a:schemeClr val="tx1">
                              <a:lumMod val="85000"/>
                              <a:lumOff val="15000"/>
                            </a:schemeClr>
                          </a:solidFill>
                          <a:effectLst/>
                          <a:latin typeface="Arial Narrow" panose="020B0606020202030204" pitchFamily="34" charset="0"/>
                          <a:ea typeface="+mn-ea"/>
                          <a:cs typeface="+mn-cs"/>
                        </a:rPr>
                        <a:t>mol/l)</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BF7E9"/>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102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BF7E9"/>
                    </a:solidFill>
                  </a:tcPr>
                </a:tc>
                <a:extLst>
                  <a:ext uri="{0D108BD9-81ED-4DB2-BD59-A6C34878D82A}">
                    <a16:rowId xmlns:a16="http://schemas.microsoft.com/office/drawing/2014/main" val="507087098"/>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Age (years)</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1FBF5"/>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84</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673940233"/>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Weight (kg)</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BF7E9"/>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58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BF7E9"/>
                    </a:solidFill>
                  </a:tcPr>
                </a:tc>
                <a:extLst>
                  <a:ext uri="{0D108BD9-81ED-4DB2-BD59-A6C34878D82A}">
                    <a16:rowId xmlns:a16="http://schemas.microsoft.com/office/drawing/2014/main" val="2691030076"/>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Sex (m or f)</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3330463279"/>
                  </a:ext>
                </a:extLst>
              </a:tr>
              <a:tr h="720000">
                <a:tc gridSpan="2">
                  <a:txBody>
                    <a:bodyPr/>
                    <a:lstStyle/>
                    <a:p>
                      <a:pPr algn="ctr"/>
                      <a:endParaRPr lang="en-CA" sz="2800" dirty="0">
                        <a:solidFill>
                          <a:srgbClr val="E1FBF5"/>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D755A"/>
                    </a:solidFill>
                  </a:tcPr>
                </a:tc>
                <a:tc hMerge="1">
                  <a:txBody>
                    <a:bodyPr/>
                    <a:lstStyle/>
                    <a:p>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1781136184"/>
                  </a:ext>
                </a:extLst>
              </a:tr>
            </a:tbl>
          </a:graphicData>
        </a:graphic>
      </p:graphicFrame>
      <p:pic>
        <p:nvPicPr>
          <p:cNvPr id="19" name="Picture 18" descr="A person looking at the camera&#10;&#10;Description automatically generated">
            <a:extLst>
              <a:ext uri="{FF2B5EF4-FFF2-40B4-BE49-F238E27FC236}">
                <a16:creationId xmlns:a16="http://schemas.microsoft.com/office/drawing/2014/main" id="{24CBA081-04BB-44C2-8494-601F55D95DAE}"/>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227055" y="1507965"/>
            <a:ext cx="3027117" cy="4552784"/>
          </a:xfrm>
          <a:prstGeom prst="rect">
            <a:avLst/>
          </a:prstGeom>
        </p:spPr>
      </p:pic>
      <p:sp>
        <p:nvSpPr>
          <p:cNvPr id="20" name="Rectangle 16">
            <a:extLst>
              <a:ext uri="{FF2B5EF4-FFF2-40B4-BE49-F238E27FC236}">
                <a16:creationId xmlns:a16="http://schemas.microsoft.com/office/drawing/2014/main" id="{AE5AA48F-FFC5-4EA7-922F-1994A65090F2}"/>
              </a:ext>
            </a:extLst>
          </p:cNvPr>
          <p:cNvSpPr>
            <a:spLocks noChangeArrowheads="1"/>
          </p:cNvSpPr>
          <p:nvPr/>
        </p:nvSpPr>
        <p:spPr bwMode="auto">
          <a:xfrm>
            <a:off x="2434674" y="1087566"/>
            <a:ext cx="664031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strike="noStrike" cap="none" normalizeH="0" baseline="0" dirty="0">
                <a:ln>
                  <a:noFill/>
                </a:ln>
                <a:solidFill>
                  <a:srgbClr val="000000"/>
                </a:solidFill>
                <a:effectLst/>
                <a:latin typeface="Arial Narrow" panose="020B0606020202030204" pitchFamily="34" charset="0"/>
                <a:cs typeface="Times New Roman" panose="02020603050405020304" pitchFamily="18" charset="0"/>
              </a:rPr>
              <a:t>Calculated Creatinine Clearance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Arial Narrow" panose="020B0606020202030204" pitchFamily="34" charset="0"/>
                <a:cs typeface="Times New Roman" panose="02020603050405020304" pitchFamily="18" charset="0"/>
              </a:rPr>
              <a:t>(Cockcroft and Gault Formula)</a:t>
            </a:r>
            <a:r>
              <a:rPr kumimoji="0" lang="en-US" altLang="en-US" sz="2800" b="0" i="0" u="none" strike="noStrike" cap="none" normalizeH="0" baseline="0" dirty="0">
                <a:ln>
                  <a:noFill/>
                </a:ln>
                <a:solidFill>
                  <a:schemeClr val="tx1"/>
                </a:solidFill>
                <a:effectLst/>
                <a:latin typeface="Arial Narrow" panose="020B0606020202030204" pitchFamily="34" charset="0"/>
              </a:rPr>
              <a:t> </a:t>
            </a:r>
          </a:p>
        </p:txBody>
      </p:sp>
      <p:pic>
        <p:nvPicPr>
          <p:cNvPr id="22" name="Picture 21" descr="A picture containing drawing&#10;&#10;Description automatically generated">
            <a:extLst>
              <a:ext uri="{FF2B5EF4-FFF2-40B4-BE49-F238E27FC236}">
                <a16:creationId xmlns:a16="http://schemas.microsoft.com/office/drawing/2014/main" id="{3FF4A1FF-0053-41C6-96F7-C4CF32AC1E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1262" y="3055448"/>
            <a:ext cx="1950823" cy="1950823"/>
          </a:xfrm>
          <a:prstGeom prst="rect">
            <a:avLst/>
          </a:prstGeom>
        </p:spPr>
      </p:pic>
      <p:sp>
        <p:nvSpPr>
          <p:cNvPr id="25" name="TextBox 24">
            <a:extLst>
              <a:ext uri="{FF2B5EF4-FFF2-40B4-BE49-F238E27FC236}">
                <a16:creationId xmlns:a16="http://schemas.microsoft.com/office/drawing/2014/main" id="{462CB994-E268-4ABA-8BE7-9839CC42C9DD}"/>
              </a:ext>
            </a:extLst>
          </p:cNvPr>
          <p:cNvSpPr txBox="1"/>
          <p:nvPr/>
        </p:nvSpPr>
        <p:spPr>
          <a:xfrm>
            <a:off x="2434674" y="4991501"/>
            <a:ext cx="6504000" cy="584775"/>
          </a:xfrm>
          <a:prstGeom prst="rect">
            <a:avLst/>
          </a:prstGeom>
          <a:noFill/>
        </p:spPr>
        <p:txBody>
          <a:bodyPr wrap="square" rtlCol="0">
            <a:spAutoFit/>
          </a:bodyPr>
          <a:lstStyle/>
          <a:p>
            <a:pPr algn="ctr"/>
            <a:r>
              <a:rPr lang="en-CA" sz="3200" b="1" dirty="0">
                <a:solidFill>
                  <a:srgbClr val="E1FBF5"/>
                </a:solidFill>
                <a:latin typeface="Arial Narrow" panose="020B0606020202030204" pitchFamily="34" charset="0"/>
              </a:rPr>
              <a:t>Creatinine clearance (mL/min) 33</a:t>
            </a:r>
            <a:endParaRPr lang="en-CA" sz="3200" dirty="0">
              <a:solidFill>
                <a:srgbClr val="E1FBF5"/>
              </a:solidFill>
              <a:latin typeface="Arial Narrow" panose="020B0606020202030204" pitchFamily="34" charset="0"/>
            </a:endParaRPr>
          </a:p>
        </p:txBody>
      </p:sp>
      <p:sp>
        <p:nvSpPr>
          <p:cNvPr id="29" name="Rectangle 28">
            <a:extLst>
              <a:ext uri="{FF2B5EF4-FFF2-40B4-BE49-F238E27FC236}">
                <a16:creationId xmlns:a16="http://schemas.microsoft.com/office/drawing/2014/main" id="{D9A7BA03-2BB6-4E99-A581-DA60D6C1D998}"/>
              </a:ext>
            </a:extLst>
          </p:cNvPr>
          <p:cNvSpPr/>
          <p:nvPr/>
        </p:nvSpPr>
        <p:spPr>
          <a:xfrm>
            <a:off x="0" y="6256586"/>
            <a:ext cx="8167816" cy="577081"/>
          </a:xfrm>
          <a:prstGeom prst="rect">
            <a:avLst/>
          </a:prstGeom>
        </p:spPr>
        <p:txBody>
          <a:bodyPr wrap="square">
            <a:spAutoFit/>
          </a:bodyPr>
          <a:lstStyle/>
          <a:p>
            <a:r>
              <a:rPr lang="en-US" sz="1050" dirty="0">
                <a:solidFill>
                  <a:schemeClr val="bg1"/>
                </a:solidFill>
                <a:latin typeface="Arial Narrow" panose="020B0606020202030204" pitchFamily="34" charset="0"/>
              </a:rPr>
              <a:t>Formula:								</a:t>
            </a:r>
          </a:p>
          <a:p>
            <a:r>
              <a:rPr lang="en-US" sz="1050" dirty="0">
                <a:solidFill>
                  <a:schemeClr val="bg1"/>
                </a:solidFill>
                <a:latin typeface="Arial Narrow" panose="020B0606020202030204" pitchFamily="34" charset="0"/>
              </a:rPr>
              <a:t>{(140 - Age) x </a:t>
            </a:r>
            <a:r>
              <a:rPr lang="en-US" sz="1050" dirty="0" err="1">
                <a:solidFill>
                  <a:schemeClr val="bg1"/>
                </a:solidFill>
                <a:latin typeface="Arial Narrow" panose="020B0606020202030204" pitchFamily="34" charset="0"/>
              </a:rPr>
              <a:t>wt</a:t>
            </a:r>
            <a:r>
              <a:rPr lang="en-US" sz="1050" dirty="0">
                <a:solidFill>
                  <a:schemeClr val="bg1"/>
                </a:solidFill>
                <a:latin typeface="Arial Narrow" panose="020B0606020202030204" pitchFamily="34" charset="0"/>
              </a:rPr>
              <a:t> (kg) x F} / (Plasma Creatinine * 0.8136)				</a:t>
            </a:r>
            <a:r>
              <a:rPr lang="en-CA" sz="1050" dirty="0">
                <a:solidFill>
                  <a:schemeClr val="bg1"/>
                </a:solidFill>
                <a:latin typeface="Arial Narrow" panose="020B0606020202030204" pitchFamily="34" charset="0"/>
                <a:hlinkClick r:id="rId8">
                  <a:extLst>
                    <a:ext uri="{A12FA001-AC4F-418D-AE19-62706E023703}">
                      <ahyp:hlinkClr xmlns:ahyp="http://schemas.microsoft.com/office/drawing/2018/hyperlinkcolor" val="tx"/>
                    </a:ext>
                  </a:extLst>
                </a:hlinkClick>
              </a:rPr>
              <a:t>http://www.sydpath.stvincents.com.au/other/CalcsCrClCGumol.htm</a:t>
            </a:r>
            <a:endParaRPr lang="en-US" sz="1050" dirty="0">
              <a:solidFill>
                <a:schemeClr val="bg1"/>
              </a:solidFill>
              <a:latin typeface="Arial Narrow" panose="020B0606020202030204" pitchFamily="34" charset="0"/>
            </a:endParaRPr>
          </a:p>
          <a:p>
            <a:r>
              <a:rPr lang="en-US" sz="1050" dirty="0">
                <a:solidFill>
                  <a:schemeClr val="bg1"/>
                </a:solidFill>
                <a:latin typeface="Arial Narrow" panose="020B0606020202030204" pitchFamily="34" charset="0"/>
              </a:rPr>
              <a:t>Where F = 1 if male, and 0.85 if female</a:t>
            </a:r>
            <a:endParaRPr lang="en-CA" sz="105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91631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4" name="Picture 3">
            <a:extLst>
              <a:ext uri="{FF2B5EF4-FFF2-40B4-BE49-F238E27FC236}">
                <a16:creationId xmlns:a16="http://schemas.microsoft.com/office/drawing/2014/main" id="{E1EE651A-C8EA-491E-94FE-FFD2546C828C}"/>
              </a:ext>
            </a:extLst>
          </p:cNvPr>
          <p:cNvPicPr>
            <a:picLocks noChangeAspect="1"/>
          </p:cNvPicPr>
          <p:nvPr/>
        </p:nvPicPr>
        <p:blipFill>
          <a:blip r:embed="rId5"/>
          <a:stretch>
            <a:fillRect/>
          </a:stretch>
        </p:blipFill>
        <p:spPr>
          <a:xfrm>
            <a:off x="146654" y="1242524"/>
            <a:ext cx="8814327" cy="442425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4C6672E-6587-4038-8FA3-D8AC6B9450EF}"/>
              </a:ext>
            </a:extLst>
          </p:cNvPr>
          <p:cNvPicPr>
            <a:picLocks noChangeAspect="1"/>
          </p:cNvPicPr>
          <p:nvPr/>
        </p:nvPicPr>
        <p:blipFill>
          <a:blip r:embed="rId6"/>
          <a:stretch>
            <a:fillRect/>
          </a:stretch>
        </p:blipFill>
        <p:spPr>
          <a:xfrm>
            <a:off x="146654" y="1225998"/>
            <a:ext cx="8826543" cy="4430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075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987028" y="1440264"/>
            <a:ext cx="7783077"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Would you keep Jean-Bella on the ASA?</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44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Choose one of the following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4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Yes</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4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No</a:t>
            </a:r>
          </a:p>
          <a:p>
            <a:pPr marR="0" lvl="1" algn="l" defTabSz="914377" rtl="0" eaLnBrk="1" fontAlgn="auto" latinLnBrk="0" hangingPunct="1">
              <a:lnSpc>
                <a:spcPct val="100000"/>
              </a:lnSpc>
              <a:spcBef>
                <a:spcPts val="600"/>
              </a:spcBef>
              <a:spcAft>
                <a:spcPts val="0"/>
              </a:spcAft>
              <a:buClrTx/>
              <a:buSzTx/>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888911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1744654"/>
            <a:ext cx="8787314" cy="4010759"/>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758673"/>
            <a:ext cx="310842" cy="3999238"/>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1742169"/>
            <a:ext cx="243620" cy="4013244"/>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517967"/>
            <a:ext cx="7660180" cy="2308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20289"/>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672079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2018 Focused Update of the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CCS AF Guidelines</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pic>
        <p:nvPicPr>
          <p:cNvPr id="12" name="Picture 4" descr="Image result for canadian cardiovascular society">
            <a:extLst>
              <a:ext uri="{FF2B5EF4-FFF2-40B4-BE49-F238E27FC236}">
                <a16:creationId xmlns:a16="http://schemas.microsoft.com/office/drawing/2014/main" id="{8F98630D-4048-4FC6-878B-0635D4059934}"/>
              </a:ext>
            </a:extLst>
          </p:cNvPr>
          <p:cNvPicPr>
            <a:picLocks noChangeAspect="1" noChangeArrowheads="1"/>
          </p:cNvPicPr>
          <p:nvPr/>
        </p:nvPicPr>
        <p:blipFill>
          <a:blip r:embed="rId5">
            <a:clrChange>
              <a:clrFrom>
                <a:srgbClr val="FEFEFE"/>
              </a:clrFrom>
              <a:clrTo>
                <a:srgbClr val="FEFEFE">
                  <a:alpha val="0"/>
                </a:srgbClr>
              </a:clrTo>
            </a:clrChange>
            <a:alphaModFix amt="70000"/>
            <a:grayscl/>
            <a:extLst>
              <a:ext uri="{28A0092B-C50C-407E-A947-70E740481C1C}">
                <a14:useLocalDpi xmlns:a14="http://schemas.microsoft.com/office/drawing/2010/main" val="0"/>
              </a:ext>
            </a:extLst>
          </a:blip>
          <a:srcRect/>
          <a:stretch>
            <a:fillRect/>
          </a:stretch>
        </p:blipFill>
        <p:spPr bwMode="auto">
          <a:xfrm>
            <a:off x="2390894" y="1758673"/>
            <a:ext cx="4206250" cy="579606"/>
          </a:xfrm>
          <a:prstGeom prst="rect">
            <a:avLst/>
          </a:prstGeom>
          <a:extLst>
            <a:ext uri="{909E8E84-426E-40dd-AFC4-6F175D3DCCD1}">
              <a14:hiddenFill xmlns:a14="http://schemas.microsoft.com/office/drawing/2010/main" xmlns="">
                <a:solidFill>
                  <a:srgbClr val="FFFFFF"/>
                </a:solidFill>
              </a14:hiddenFill>
            </a:ext>
          </a:extLst>
        </p:spPr>
      </p:pic>
      <p:sp>
        <p:nvSpPr>
          <p:cNvPr id="13" name="TextBox 12">
            <a:extLst>
              <a:ext uri="{FF2B5EF4-FFF2-40B4-BE49-F238E27FC236}">
                <a16:creationId xmlns:a16="http://schemas.microsoft.com/office/drawing/2014/main" id="{387BDA03-94C0-494B-8D7C-458058DA56D6}"/>
              </a:ext>
            </a:extLst>
          </p:cNvPr>
          <p:cNvSpPr txBox="1"/>
          <p:nvPr/>
        </p:nvSpPr>
        <p:spPr>
          <a:xfrm>
            <a:off x="249040" y="2284429"/>
            <a:ext cx="8813997"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Candara"/>
              </a:rPr>
              <a:t>RECOMMENDATIONS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endParaRPr>
          </a:p>
        </p:txBody>
      </p:sp>
      <p:sp>
        <p:nvSpPr>
          <p:cNvPr id="19" name="TextBox 18">
            <a:extLst>
              <a:ext uri="{FF2B5EF4-FFF2-40B4-BE49-F238E27FC236}">
                <a16:creationId xmlns:a16="http://schemas.microsoft.com/office/drawing/2014/main" id="{D7845840-4261-46A2-BF94-58E4A46D88F8}"/>
              </a:ext>
            </a:extLst>
          </p:cNvPr>
          <p:cNvSpPr txBox="1"/>
          <p:nvPr/>
        </p:nvSpPr>
        <p:spPr>
          <a:xfrm>
            <a:off x="5185981" y="2950466"/>
            <a:ext cx="3749040" cy="1015663"/>
          </a:xfrm>
          <a:prstGeom prst="rect">
            <a:avLst/>
          </a:prstGeom>
          <a:noFill/>
        </p:spPr>
        <p:txBody>
          <a:bodyPr wrap="squar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ASA alone </a:t>
            </a: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is appropriate in AF patients at low risk of embolic stroke (&lt; 1.5%/</a:t>
            </a:r>
            <a:r>
              <a:rPr kumimoji="0" lang="en-CA" sz="20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yr</a:t>
            </a: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a:t>
            </a:r>
          </a:p>
        </p:txBody>
      </p:sp>
      <p:sp>
        <p:nvSpPr>
          <p:cNvPr id="20" name="TextBox 19">
            <a:extLst>
              <a:ext uri="{FF2B5EF4-FFF2-40B4-BE49-F238E27FC236}">
                <a16:creationId xmlns:a16="http://schemas.microsoft.com/office/drawing/2014/main" id="{417A472F-040E-4D3C-8EA7-0F9BED9B8A2E}"/>
              </a:ext>
            </a:extLst>
          </p:cNvPr>
          <p:cNvSpPr txBox="1"/>
          <p:nvPr/>
        </p:nvSpPr>
        <p:spPr>
          <a:xfrm>
            <a:off x="5196614" y="4318356"/>
            <a:ext cx="3749040" cy="1323439"/>
          </a:xfrm>
          <a:prstGeom prst="rect">
            <a:avLst/>
          </a:prstGeom>
          <a:noFill/>
        </p:spPr>
        <p:txBody>
          <a:bodyPr wrap="square" rtlCol="0">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13A985"/>
                </a:solidFill>
                <a:effectLst/>
                <a:uLnTx/>
                <a:uFillTx/>
                <a:latin typeface="Arial Narrow" panose="020B0606020202030204" pitchFamily="34" charset="0"/>
                <a:ea typeface="Lato" panose="020F0502020204030203" pitchFamily="34" charset="0"/>
                <a:cs typeface="Lato" panose="020F0502020204030203" pitchFamily="34" charset="0"/>
              </a:rPr>
              <a:t>DOAC alone </a:t>
            </a: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is appropriate in AF patients with stable CAD when anticoagulation is indicated (risk of embolic stroke ≥ 1.5 %/</a:t>
            </a:r>
            <a:r>
              <a:rPr kumimoji="0" lang="en-CA" sz="20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yr</a:t>
            </a: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a:t>
            </a:r>
          </a:p>
        </p:txBody>
      </p:sp>
      <p:pic>
        <p:nvPicPr>
          <p:cNvPr id="2" name="Picture 1">
            <a:extLst>
              <a:ext uri="{FF2B5EF4-FFF2-40B4-BE49-F238E27FC236}">
                <a16:creationId xmlns:a16="http://schemas.microsoft.com/office/drawing/2014/main" id="{0B213618-8E56-4C20-97EA-3E0DA4158CC2}"/>
              </a:ext>
            </a:extLst>
          </p:cNvPr>
          <p:cNvPicPr>
            <a:picLocks noChangeAspect="1"/>
          </p:cNvPicPr>
          <p:nvPr/>
        </p:nvPicPr>
        <p:blipFill>
          <a:blip r:embed="rId6"/>
          <a:stretch>
            <a:fillRect/>
          </a:stretch>
        </p:blipFill>
        <p:spPr>
          <a:xfrm>
            <a:off x="443212" y="2752190"/>
            <a:ext cx="4680531" cy="1530000"/>
          </a:xfrm>
          <a:prstGeom prst="rect">
            <a:avLst/>
          </a:prstGeom>
        </p:spPr>
      </p:pic>
      <p:pic>
        <p:nvPicPr>
          <p:cNvPr id="3" name="Picture 2">
            <a:extLst>
              <a:ext uri="{FF2B5EF4-FFF2-40B4-BE49-F238E27FC236}">
                <a16:creationId xmlns:a16="http://schemas.microsoft.com/office/drawing/2014/main" id="{89FBF49E-32D5-4C10-A3E6-71F8BDF66185}"/>
              </a:ext>
            </a:extLst>
          </p:cNvPr>
          <p:cNvPicPr>
            <a:picLocks noChangeAspect="1"/>
          </p:cNvPicPr>
          <p:nvPr/>
        </p:nvPicPr>
        <p:blipFill>
          <a:blip r:embed="rId7"/>
          <a:stretch>
            <a:fillRect/>
          </a:stretch>
        </p:blipFill>
        <p:spPr>
          <a:xfrm>
            <a:off x="443212" y="4399795"/>
            <a:ext cx="4609904" cy="1242000"/>
          </a:xfrm>
          <a:prstGeom prst="rect">
            <a:avLst/>
          </a:prstGeom>
        </p:spPr>
      </p:pic>
    </p:spTree>
    <p:extLst>
      <p:ext uri="{BB962C8B-B14F-4D97-AF65-F5344CB8AC3E}">
        <p14:creationId xmlns:p14="http://schemas.microsoft.com/office/powerpoint/2010/main" val="235383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4" name="Rectangle 3">
            <a:extLst>
              <a:ext uri="{FF2B5EF4-FFF2-40B4-BE49-F238E27FC236}">
                <a16:creationId xmlns:a16="http://schemas.microsoft.com/office/drawing/2014/main" id="{ABCB5FB6-A45A-43A8-9E75-4B43870F58DB}"/>
              </a:ext>
            </a:extLst>
          </p:cNvPr>
          <p:cNvSpPr/>
          <p:nvPr/>
        </p:nvSpPr>
        <p:spPr>
          <a:xfrm>
            <a:off x="3449310" y="1107594"/>
            <a:ext cx="5553180" cy="5016758"/>
          </a:xfrm>
          <a:prstGeom prst="rect">
            <a:avLst/>
          </a:prstGeom>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Ruth was recently diagnosed with Atrial Fibrillation</a:t>
            </a:r>
            <a:r>
              <a:rPr kumimoji="0" lang="en-US" sz="3200" b="1" i="0" u="none" strike="noStrike" kern="1200" cap="none" spc="0" normalizeH="0" noProof="0" dirty="0">
                <a:ln>
                  <a:noFill/>
                </a:ln>
                <a:solidFill>
                  <a:prstClr val="black"/>
                </a:solidFill>
                <a:effectLst/>
                <a:uLnTx/>
                <a:uFillTx/>
                <a:latin typeface="Arial Narrow" panose="020B0606020202030204" pitchFamily="34" charset="0"/>
                <a:ea typeface="+mn-ea"/>
                <a:cs typeface="+mn-cs"/>
              </a:rPr>
              <a:t> </a:t>
            </a: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b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br>
            <a:endPar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She feels generally well but complains of an occasional “skipped heartbeat” a few times a month. </a:t>
            </a:r>
          </a:p>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endPar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BP 128/70, Pulse 78 bpm -  irregularly irregular.</a:t>
            </a:r>
          </a:p>
        </p:txBody>
      </p:sp>
      <p:sp>
        <p:nvSpPr>
          <p:cNvPr id="11" name="TextBox 10">
            <a:extLst>
              <a:ext uri="{FF2B5EF4-FFF2-40B4-BE49-F238E27FC236}">
                <a16:creationId xmlns:a16="http://schemas.microsoft.com/office/drawing/2014/main" id="{12D85AAA-EFE8-4D5D-8D4F-D86566904679}"/>
              </a:ext>
            </a:extLst>
          </p:cNvPr>
          <p:cNvSpPr txBox="1"/>
          <p:nvPr/>
        </p:nvSpPr>
        <p:spPr>
          <a:xfrm>
            <a:off x="75578" y="53068"/>
            <a:ext cx="3108960" cy="89255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Ruth</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78 </a:t>
            </a:r>
            <a:r>
              <a:rPr kumimoji="0" lang="en-US"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9" name="Picture 8" descr="A person standing posing for the camera&#10;&#10;Description automatically generated">
            <a:extLst>
              <a:ext uri="{FF2B5EF4-FFF2-40B4-BE49-F238E27FC236}">
                <a16:creationId xmlns:a16="http://schemas.microsoft.com/office/drawing/2014/main" id="{36AC0723-11DF-4C68-ADDF-667560575362}"/>
              </a:ext>
            </a:extLst>
          </p:cNvPr>
          <p:cNvPicPr>
            <a:picLocks noChangeAspect="1"/>
          </p:cNvPicPr>
          <p:nvPr/>
        </p:nvPicPr>
        <p:blipFill>
          <a:blip r:embed="rId5" cstate="hqprint">
            <a:clrChange>
              <a:clrFrom>
                <a:srgbClr val="F6F6F8"/>
              </a:clrFrom>
              <a:clrTo>
                <a:srgbClr val="F6F6F8">
                  <a:alpha val="0"/>
                </a:srgbClr>
              </a:clrTo>
            </a:clrChange>
            <a:extLst>
              <a:ext uri="{28A0092B-C50C-407E-A947-70E740481C1C}">
                <a14:useLocalDpi xmlns:a14="http://schemas.microsoft.com/office/drawing/2010/main" val="0"/>
              </a:ext>
            </a:extLst>
          </a:blip>
          <a:stretch>
            <a:fillRect/>
          </a:stretch>
        </p:blipFill>
        <p:spPr>
          <a:xfrm>
            <a:off x="0" y="1203055"/>
            <a:ext cx="3540647" cy="5310971"/>
          </a:xfrm>
          <a:prstGeom prst="rect">
            <a:avLst/>
          </a:prstGeom>
        </p:spPr>
      </p:pic>
    </p:spTree>
    <p:extLst>
      <p:ext uri="{BB962C8B-B14F-4D97-AF65-F5344CB8AC3E}">
        <p14:creationId xmlns:p14="http://schemas.microsoft.com/office/powerpoint/2010/main" val="1803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4" name="Rectangle 3">
            <a:extLst>
              <a:ext uri="{FF2B5EF4-FFF2-40B4-BE49-F238E27FC236}">
                <a16:creationId xmlns:a16="http://schemas.microsoft.com/office/drawing/2014/main" id="{ABCB5FB6-A45A-43A8-9E75-4B43870F58DB}"/>
              </a:ext>
            </a:extLst>
          </p:cNvPr>
          <p:cNvSpPr/>
          <p:nvPr/>
        </p:nvSpPr>
        <p:spPr>
          <a:xfrm>
            <a:off x="3341735" y="1653337"/>
            <a:ext cx="5553180" cy="3539430"/>
          </a:xfrm>
          <a:prstGeom prst="rect">
            <a:avLst/>
          </a:prstGeom>
        </p:spPr>
        <p:txBody>
          <a:bodyPr wrap="square">
            <a:spAutoFit/>
          </a:bodyPr>
          <a:lstStyle/>
          <a:p>
            <a:pPr>
              <a:buClr>
                <a:srgbClr val="00BF96"/>
              </a:buClr>
            </a:pPr>
            <a:endParaRPr lang="en-US" sz="3200" b="1" dirty="0">
              <a:solidFill>
                <a:prstClr val="black"/>
              </a:solidFill>
              <a:latin typeface="Arial Narrow" panose="020B0606020202030204" pitchFamily="34" charset="0"/>
            </a:endParaRPr>
          </a:p>
          <a:p>
            <a:pPr marL="342900" indent="-342900">
              <a:buClr>
                <a:srgbClr val="00BF96"/>
              </a:buClr>
              <a:buFont typeface="Wingdings" panose="05000000000000000000" pitchFamily="2" charset="2"/>
              <a:buChar char="§"/>
            </a:pPr>
            <a:r>
              <a:rPr lang="en-US" sz="3200" b="1" dirty="0">
                <a:solidFill>
                  <a:prstClr val="black"/>
                </a:solidFill>
                <a:latin typeface="Arial Narrow" panose="020B0606020202030204" pitchFamily="34" charset="0"/>
              </a:rPr>
              <a:t>Weight: 61 kg</a:t>
            </a:r>
          </a:p>
          <a:p>
            <a:pPr marL="342900" indent="-342900">
              <a:buClr>
                <a:srgbClr val="00BF96"/>
              </a:buClr>
              <a:buFont typeface="Wingdings" panose="05000000000000000000" pitchFamily="2" charset="2"/>
              <a:buChar char="§"/>
            </a:pPr>
            <a:endParaRPr lang="en-US" sz="3200" b="1" dirty="0">
              <a:solidFill>
                <a:prstClr val="black"/>
              </a:solidFill>
              <a:latin typeface="Arial Narrow" panose="020B0606020202030204" pitchFamily="34" charset="0"/>
            </a:endParaRPr>
          </a:p>
          <a:p>
            <a:pPr marL="342900" indent="-342900">
              <a:buClr>
                <a:srgbClr val="00BF96"/>
              </a:buClr>
              <a:buFont typeface="Wingdings" panose="05000000000000000000" pitchFamily="2" charset="2"/>
              <a:buChar char="§"/>
            </a:pPr>
            <a:r>
              <a:rPr lang="en-US" sz="3200" b="1" dirty="0">
                <a:solidFill>
                  <a:prstClr val="black"/>
                </a:solidFill>
                <a:latin typeface="Arial Narrow" panose="020B0606020202030204" pitchFamily="34" charset="0"/>
              </a:rPr>
              <a:t>Serum Creatinine 133 µmol/L</a:t>
            </a:r>
          </a:p>
          <a:p>
            <a:pPr marL="342900" indent="-342900">
              <a:buClr>
                <a:srgbClr val="00BF96"/>
              </a:buClr>
              <a:buFont typeface="Wingdings" panose="05000000000000000000" pitchFamily="2" charset="2"/>
              <a:buChar char="§"/>
            </a:pPr>
            <a:endParaRPr lang="en-US" sz="3200" b="1" dirty="0">
              <a:solidFill>
                <a:prstClr val="black"/>
              </a:solidFill>
              <a:latin typeface="Arial Narrow" panose="020B0606020202030204" pitchFamily="34" charset="0"/>
            </a:endParaRPr>
          </a:p>
          <a:p>
            <a:pPr marL="342900" indent="-342900">
              <a:buClr>
                <a:srgbClr val="00BF96"/>
              </a:buClr>
              <a:buFont typeface="Wingdings" panose="05000000000000000000" pitchFamily="2" charset="2"/>
              <a:buChar char="§"/>
            </a:pPr>
            <a:r>
              <a:rPr lang="en-US" sz="3200" b="1" dirty="0">
                <a:solidFill>
                  <a:prstClr val="black"/>
                </a:solidFill>
                <a:latin typeface="Arial Narrow" panose="020B0606020202030204" pitchFamily="34" charset="0"/>
              </a:rPr>
              <a:t>eGFR 37 ml/min/1.73 m</a:t>
            </a:r>
            <a:r>
              <a:rPr lang="en-US" sz="3200" b="1" baseline="30000" dirty="0">
                <a:solidFill>
                  <a:prstClr val="black"/>
                </a:solidFill>
                <a:latin typeface="Arial Narrow" panose="020B0606020202030204" pitchFamily="34" charset="0"/>
              </a:rPr>
              <a:t>2</a:t>
            </a:r>
          </a:p>
          <a:p>
            <a:pPr marL="457200" marR="0" lvl="1" indent="0" algn="l" defTabSz="457200" rtl="0" eaLnBrk="1" fontAlgn="auto" latinLnBrk="0" hangingPunct="1">
              <a:lnSpc>
                <a:spcPct val="100000"/>
              </a:lnSpc>
              <a:spcBef>
                <a:spcPts val="0"/>
              </a:spcBef>
              <a:spcAft>
                <a:spcPts val="0"/>
              </a:spcAft>
              <a:buClr>
                <a:srgbClr val="00BF96"/>
              </a:buClr>
              <a:buSzTx/>
              <a:buFontTx/>
              <a:buNone/>
              <a:tabLst/>
              <a:defRPr/>
            </a:pPr>
            <a:endPar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ndParaRPr>
          </a:p>
        </p:txBody>
      </p:sp>
      <p:sp>
        <p:nvSpPr>
          <p:cNvPr id="3" name="TextBox 2">
            <a:extLst>
              <a:ext uri="{FF2B5EF4-FFF2-40B4-BE49-F238E27FC236}">
                <a16:creationId xmlns:a16="http://schemas.microsoft.com/office/drawing/2014/main" id="{81674976-9097-43B3-9138-4216CEEF0B5A}"/>
              </a:ext>
            </a:extLst>
          </p:cNvPr>
          <p:cNvSpPr txBox="1"/>
          <p:nvPr/>
        </p:nvSpPr>
        <p:spPr>
          <a:xfrm>
            <a:off x="3341735" y="737047"/>
            <a:ext cx="438613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mn-cs"/>
              </a:rPr>
              <a:t>Relevant Case Findings:</a:t>
            </a:r>
          </a:p>
        </p:txBody>
      </p:sp>
      <p:sp>
        <p:nvSpPr>
          <p:cNvPr id="10" name="TextBox 9">
            <a:extLst>
              <a:ext uri="{FF2B5EF4-FFF2-40B4-BE49-F238E27FC236}">
                <a16:creationId xmlns:a16="http://schemas.microsoft.com/office/drawing/2014/main" id="{E9793260-7034-4F57-8A87-161020BC328E}"/>
              </a:ext>
            </a:extLst>
          </p:cNvPr>
          <p:cNvSpPr txBox="1"/>
          <p:nvPr/>
        </p:nvSpPr>
        <p:spPr>
          <a:xfrm>
            <a:off x="75578" y="53068"/>
            <a:ext cx="3108960" cy="89255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Ruth</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78 </a:t>
            </a:r>
            <a:r>
              <a:rPr kumimoji="0" lang="en-US"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2" name="Picture 11" descr="A person standing posing for the camera&#10;&#10;Description automatically generated">
            <a:extLst>
              <a:ext uri="{FF2B5EF4-FFF2-40B4-BE49-F238E27FC236}">
                <a16:creationId xmlns:a16="http://schemas.microsoft.com/office/drawing/2014/main" id="{ACC3A64C-E683-4C95-9008-D7FEF143C26C}"/>
              </a:ext>
            </a:extLst>
          </p:cNvPr>
          <p:cNvPicPr>
            <a:picLocks noChangeAspect="1"/>
          </p:cNvPicPr>
          <p:nvPr/>
        </p:nvPicPr>
        <p:blipFill>
          <a:blip r:embed="rId5" cstate="hqprint">
            <a:clrChange>
              <a:clrFrom>
                <a:srgbClr val="F6F6F8"/>
              </a:clrFrom>
              <a:clrTo>
                <a:srgbClr val="F6F6F8">
                  <a:alpha val="0"/>
                </a:srgbClr>
              </a:clrTo>
            </a:clrChange>
            <a:extLst>
              <a:ext uri="{28A0092B-C50C-407E-A947-70E740481C1C}">
                <a14:useLocalDpi xmlns:a14="http://schemas.microsoft.com/office/drawing/2010/main" val="0"/>
              </a:ext>
            </a:extLst>
          </a:blip>
          <a:stretch>
            <a:fillRect/>
          </a:stretch>
        </p:blipFill>
        <p:spPr>
          <a:xfrm>
            <a:off x="0" y="1203055"/>
            <a:ext cx="3540647" cy="5310971"/>
          </a:xfrm>
          <a:prstGeom prst="rect">
            <a:avLst/>
          </a:prstGeom>
        </p:spPr>
      </p:pic>
    </p:spTree>
    <p:extLst>
      <p:ext uri="{BB962C8B-B14F-4D97-AF65-F5344CB8AC3E}">
        <p14:creationId xmlns:p14="http://schemas.microsoft.com/office/powerpoint/2010/main" val="3069451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0" name="Picture 9" descr="A person standing posing for the camera&#10;&#10;Description automatically generated">
            <a:extLst>
              <a:ext uri="{FF2B5EF4-FFF2-40B4-BE49-F238E27FC236}">
                <a16:creationId xmlns:a16="http://schemas.microsoft.com/office/drawing/2014/main" id="{DF5187C4-70F4-4B99-A18C-A25AB47870F6}"/>
              </a:ext>
            </a:extLst>
          </p:cNvPr>
          <p:cNvPicPr>
            <a:picLocks noChangeAspect="1"/>
          </p:cNvPicPr>
          <p:nvPr/>
        </p:nvPicPr>
        <p:blipFill>
          <a:blip r:embed="rId4" cstate="hqprint">
            <a:clrChange>
              <a:clrFrom>
                <a:srgbClr val="F6F6F8"/>
              </a:clrFrom>
              <a:clrTo>
                <a:srgbClr val="F6F6F8">
                  <a:alpha val="0"/>
                </a:srgbClr>
              </a:clrTo>
            </a:clrChange>
            <a:extLst>
              <a:ext uri="{28A0092B-C50C-407E-A947-70E740481C1C}">
                <a14:useLocalDpi xmlns:a14="http://schemas.microsoft.com/office/drawing/2010/main" val="0"/>
              </a:ext>
            </a:extLst>
          </a:blip>
          <a:stretch>
            <a:fillRect/>
          </a:stretch>
        </p:blipFill>
        <p:spPr>
          <a:xfrm>
            <a:off x="3845874" y="166817"/>
            <a:ext cx="4266773" cy="6400160"/>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9</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4445" y="3625831"/>
            <a:ext cx="9129555" cy="132343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You decide to prescribe a DOAC 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rPr>
              <a:t>Ruth</a:t>
            </a:r>
            <a:endPar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Tree>
    <p:extLst>
      <p:ext uri="{BB962C8B-B14F-4D97-AF65-F5344CB8AC3E}">
        <p14:creationId xmlns:p14="http://schemas.microsoft.com/office/powerpoint/2010/main" val="3527671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209712"/>
            <a:ext cx="7783077"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Is a DOAC dose adjustment required for Ruth?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32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Choose one of the following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Yes</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No</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Depends on the DOAC prescribed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3695076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Learning Objectives</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315353"/>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21" name="Flowchart: Connector 20">
            <a:extLst>
              <a:ext uri="{FF2B5EF4-FFF2-40B4-BE49-F238E27FC236}">
                <a16:creationId xmlns:a16="http://schemas.microsoft.com/office/drawing/2014/main" id="{14066FE7-85DF-48A9-8E06-42D5BF1F211C}"/>
              </a:ext>
            </a:extLst>
          </p:cNvPr>
          <p:cNvSpPr/>
          <p:nvPr/>
        </p:nvSpPr>
        <p:spPr>
          <a:xfrm>
            <a:off x="7888406" y="5868987"/>
            <a:ext cx="972000" cy="972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3E03D398-B221-49B0-9D3D-A8D906246C22}"/>
              </a:ext>
            </a:extLst>
          </p:cNvPr>
          <p:cNvSpPr txBox="1"/>
          <p:nvPr/>
        </p:nvSpPr>
        <p:spPr>
          <a:xfrm>
            <a:off x="0" y="6437457"/>
            <a:ext cx="9144000" cy="432000"/>
          </a:xfrm>
          <a:prstGeom prst="rect">
            <a:avLst/>
          </a:prstGeom>
          <a:solidFill>
            <a:srgbClr val="62C3A8"/>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F5C7E5DC-3E60-41A8-91E3-73F7CB42745E}"/>
              </a:ext>
            </a:extLst>
          </p:cNvPr>
          <p:cNvPicPr>
            <a:picLocks noChangeAspect="1"/>
          </p:cNvPicPr>
          <p:nvPr/>
        </p:nvPicPr>
        <p:blipFill>
          <a:blip r:embed="rId3"/>
          <a:stretch>
            <a:fillRect/>
          </a:stretch>
        </p:blipFill>
        <p:spPr>
          <a:xfrm>
            <a:off x="8063723" y="6005176"/>
            <a:ext cx="632477" cy="682082"/>
          </a:xfrm>
          <a:prstGeom prst="rect">
            <a:avLst/>
          </a:prstGeom>
        </p:spPr>
      </p:pic>
      <p:sp>
        <p:nvSpPr>
          <p:cNvPr id="16" name="TextBox 15">
            <a:extLst>
              <a:ext uri="{FF2B5EF4-FFF2-40B4-BE49-F238E27FC236}">
                <a16:creationId xmlns:a16="http://schemas.microsoft.com/office/drawing/2014/main" id="{E49A8656-D070-4B4F-96B0-CBDABD0F73D4}"/>
              </a:ext>
            </a:extLst>
          </p:cNvPr>
          <p:cNvSpPr txBox="1"/>
          <p:nvPr/>
        </p:nvSpPr>
        <p:spPr>
          <a:xfrm>
            <a:off x="0" y="1898428"/>
            <a:ext cx="9144000" cy="1188720"/>
          </a:xfrm>
          <a:prstGeom prst="rect">
            <a:avLst/>
          </a:prstGeom>
          <a:solidFill>
            <a:srgbClr val="13A985"/>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Flowchart: Connector 16">
            <a:extLst>
              <a:ext uri="{FF2B5EF4-FFF2-40B4-BE49-F238E27FC236}">
                <a16:creationId xmlns:a16="http://schemas.microsoft.com/office/drawing/2014/main" id="{48E06714-EF45-4B9B-97DB-56E501079737}"/>
              </a:ext>
            </a:extLst>
          </p:cNvPr>
          <p:cNvSpPr/>
          <p:nvPr/>
        </p:nvSpPr>
        <p:spPr>
          <a:xfrm>
            <a:off x="266854" y="2018400"/>
            <a:ext cx="914400" cy="91440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18" name="TextBox 17">
            <a:extLst>
              <a:ext uri="{FF2B5EF4-FFF2-40B4-BE49-F238E27FC236}">
                <a16:creationId xmlns:a16="http://schemas.microsoft.com/office/drawing/2014/main" id="{4F85B1CC-B789-4F77-B7A6-58C85359F890}"/>
              </a:ext>
            </a:extLst>
          </p:cNvPr>
          <p:cNvSpPr txBox="1"/>
          <p:nvPr/>
        </p:nvSpPr>
        <p:spPr>
          <a:xfrm>
            <a:off x="0" y="3237742"/>
            <a:ext cx="9144000" cy="1188720"/>
          </a:xfrm>
          <a:prstGeom prst="rect">
            <a:avLst/>
          </a:prstGeom>
          <a:solidFill>
            <a:srgbClr val="13A985"/>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Flowchart: Connector 19">
            <a:extLst>
              <a:ext uri="{FF2B5EF4-FFF2-40B4-BE49-F238E27FC236}">
                <a16:creationId xmlns:a16="http://schemas.microsoft.com/office/drawing/2014/main" id="{9D17ADAF-77D4-4AC8-A2E0-DA772362E5AF}"/>
              </a:ext>
            </a:extLst>
          </p:cNvPr>
          <p:cNvSpPr/>
          <p:nvPr/>
        </p:nvSpPr>
        <p:spPr>
          <a:xfrm>
            <a:off x="266854" y="3364896"/>
            <a:ext cx="914400" cy="91440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4" name="TextBox 23">
            <a:extLst>
              <a:ext uri="{FF2B5EF4-FFF2-40B4-BE49-F238E27FC236}">
                <a16:creationId xmlns:a16="http://schemas.microsoft.com/office/drawing/2014/main" id="{43788F4C-33AE-44A4-9ADF-49ED1CCA6731}"/>
              </a:ext>
            </a:extLst>
          </p:cNvPr>
          <p:cNvSpPr txBox="1"/>
          <p:nvPr/>
        </p:nvSpPr>
        <p:spPr>
          <a:xfrm>
            <a:off x="0" y="4567627"/>
            <a:ext cx="9144000" cy="1188720"/>
          </a:xfrm>
          <a:prstGeom prst="rect">
            <a:avLst/>
          </a:prstGeom>
          <a:solidFill>
            <a:srgbClr val="13A985"/>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Flowchart: Connector 24">
            <a:extLst>
              <a:ext uri="{FF2B5EF4-FFF2-40B4-BE49-F238E27FC236}">
                <a16:creationId xmlns:a16="http://schemas.microsoft.com/office/drawing/2014/main" id="{C28A58A0-1E21-4C09-8517-0B5FBDB99709}"/>
              </a:ext>
            </a:extLst>
          </p:cNvPr>
          <p:cNvSpPr/>
          <p:nvPr/>
        </p:nvSpPr>
        <p:spPr>
          <a:xfrm>
            <a:off x="266854" y="4706649"/>
            <a:ext cx="914400" cy="914400"/>
          </a:xfrm>
          <a:prstGeom prst="flowChartConnector">
            <a:avLst/>
          </a:prstGeom>
          <a:solidFill>
            <a:srgbClr val="22E6B7"/>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27" name="TextBox 26">
            <a:extLst>
              <a:ext uri="{FF2B5EF4-FFF2-40B4-BE49-F238E27FC236}">
                <a16:creationId xmlns:a16="http://schemas.microsoft.com/office/drawing/2014/main" id="{7CC5297C-F50B-4346-A5D1-1E8B2F42DA02}"/>
              </a:ext>
            </a:extLst>
          </p:cNvPr>
          <p:cNvSpPr txBox="1"/>
          <p:nvPr/>
        </p:nvSpPr>
        <p:spPr>
          <a:xfrm>
            <a:off x="1322932" y="1925678"/>
            <a:ext cx="6743170" cy="1200329"/>
          </a:xfrm>
          <a:prstGeom prst="rect">
            <a:avLst/>
          </a:prstGeom>
          <a:noFill/>
        </p:spPr>
        <p:txBody>
          <a:bodyPr wrap="square" rtlCol="0">
            <a:spAutoFit/>
          </a:bodyPr>
          <a:lstStyle/>
          <a:p>
            <a:pPr lvl="0"/>
            <a:r>
              <a:rPr lang="en-CA" sz="2400" b="1" dirty="0">
                <a:solidFill>
                  <a:prstClr val="white"/>
                </a:solidFill>
                <a:latin typeface="Arial Narrow" panose="020B0606020202030204" pitchFamily="34" charset="0"/>
              </a:rPr>
              <a:t>Effectively manage the use and dosing of OAC therapy in patients with AF according to Canadian guideline recommendations</a:t>
            </a:r>
          </a:p>
        </p:txBody>
      </p:sp>
      <p:sp>
        <p:nvSpPr>
          <p:cNvPr id="28" name="TextBox 27">
            <a:extLst>
              <a:ext uri="{FF2B5EF4-FFF2-40B4-BE49-F238E27FC236}">
                <a16:creationId xmlns:a16="http://schemas.microsoft.com/office/drawing/2014/main" id="{95B461D6-EC53-42E7-B7C0-6C7FAE6A20E6}"/>
              </a:ext>
            </a:extLst>
          </p:cNvPr>
          <p:cNvSpPr txBox="1"/>
          <p:nvPr/>
        </p:nvSpPr>
        <p:spPr>
          <a:xfrm>
            <a:off x="1322932" y="3240476"/>
            <a:ext cx="7231228" cy="1200329"/>
          </a:xfrm>
          <a:prstGeom prst="rect">
            <a:avLst/>
          </a:prstGeom>
          <a:noFill/>
        </p:spPr>
        <p:txBody>
          <a:bodyPr wrap="square" rtlCol="0">
            <a:spAutoFit/>
          </a:bodyPr>
          <a:lstStyle/>
          <a:p>
            <a:pPr lvl="0"/>
            <a:r>
              <a:rPr lang="en-CA" sz="2400" b="1" dirty="0">
                <a:solidFill>
                  <a:prstClr val="white"/>
                </a:solidFill>
                <a:latin typeface="Arial Narrow" panose="020B0606020202030204" pitchFamily="34" charset="0"/>
              </a:rPr>
              <a:t>Summarize the randomized clinical trial evidence for stroke prevention benefits and bleeding risks of DOACs compared with Vitamin K OAC therapy</a:t>
            </a:r>
          </a:p>
        </p:txBody>
      </p:sp>
      <p:sp>
        <p:nvSpPr>
          <p:cNvPr id="29" name="TextBox 28">
            <a:extLst>
              <a:ext uri="{FF2B5EF4-FFF2-40B4-BE49-F238E27FC236}">
                <a16:creationId xmlns:a16="http://schemas.microsoft.com/office/drawing/2014/main" id="{102A66C6-ADE7-4EF1-9EA4-9E89C8611A1B}"/>
              </a:ext>
            </a:extLst>
          </p:cNvPr>
          <p:cNvSpPr txBox="1"/>
          <p:nvPr/>
        </p:nvSpPr>
        <p:spPr>
          <a:xfrm>
            <a:off x="1322932" y="4760619"/>
            <a:ext cx="6993522" cy="830997"/>
          </a:xfrm>
          <a:prstGeom prst="rect">
            <a:avLst/>
          </a:prstGeom>
          <a:noFill/>
        </p:spPr>
        <p:txBody>
          <a:bodyPr wrap="square" rtlCol="0">
            <a:spAutoFit/>
          </a:bodyPr>
          <a:lstStyle/>
          <a:p>
            <a:pPr lvl="0"/>
            <a:r>
              <a:rPr lang="en-CA" sz="2400" b="1" dirty="0">
                <a:solidFill>
                  <a:prstClr val="white"/>
                </a:solidFill>
                <a:latin typeface="Arial Narrow" panose="020B0606020202030204" pitchFamily="34" charset="0"/>
              </a:rPr>
              <a:t>Discuss real-world treatment patterns, including appropriate dosing, with OAC therapy </a:t>
            </a:r>
          </a:p>
        </p:txBody>
      </p:sp>
    </p:spTree>
    <p:extLst>
      <p:ext uri="{BB962C8B-B14F-4D97-AF65-F5344CB8AC3E}">
        <p14:creationId xmlns:p14="http://schemas.microsoft.com/office/powerpoint/2010/main" val="77309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030277" y="1209712"/>
            <a:ext cx="8052462"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Which DOAC would you prescribe to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Ruth?</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171950" y="2567110"/>
            <a:ext cx="8910789" cy="38147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24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Apixaban 5 mg BID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Apixaban 2.5 mg BID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Dabigatran 150 mg BID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Dabigatran 110 mg BID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0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60 mg OD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000" b="1" i="0" u="none" strike="noStrike" kern="1200" cap="none" spc="0" normalizeH="0" baseline="0" noProof="0" dirty="0" err="1">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Edoxaban</a:t>
            </a: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 30 mg OD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Rivaroxaban 20 mg OD</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CA" sz="2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Rivaroxaban 15 mg OD</a:t>
            </a:r>
            <a:endPar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445428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Let’s Calculate Ruth’s </a:t>
            </a:r>
            <a:r>
              <a:rPr kumimoji="0" lang="en-US" sz="36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CrCl</a:t>
            </a:r>
            <a:endPar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graphicFrame>
        <p:nvGraphicFramePr>
          <p:cNvPr id="10" name="Table 13">
            <a:extLst>
              <a:ext uri="{FF2B5EF4-FFF2-40B4-BE49-F238E27FC236}">
                <a16:creationId xmlns:a16="http://schemas.microsoft.com/office/drawing/2014/main" id="{E19150D1-9E31-42D3-BEB9-00F1BF41FF45}"/>
              </a:ext>
            </a:extLst>
          </p:cNvPr>
          <p:cNvGraphicFramePr>
            <a:graphicFrameLocks noGrp="1"/>
          </p:cNvGraphicFramePr>
          <p:nvPr>
            <p:extLst>
              <p:ext uri="{D42A27DB-BD31-4B8C-83A1-F6EECF244321}">
                <p14:modId xmlns:p14="http://schemas.microsoft.com/office/powerpoint/2010/main" val="3567146805"/>
              </p:ext>
            </p:extLst>
          </p:nvPr>
        </p:nvGraphicFramePr>
        <p:xfrm>
          <a:off x="2434674" y="2048781"/>
          <a:ext cx="6504000" cy="3600000"/>
        </p:xfrm>
        <a:graphic>
          <a:graphicData uri="http://schemas.openxmlformats.org/drawingml/2006/table">
            <a:tbl>
              <a:tblPr firstRow="1" bandRow="1">
                <a:tableStyleId>{5C22544A-7EE6-4342-B048-85BDC9FD1C3A}</a:tableStyleId>
              </a:tblPr>
              <a:tblGrid>
                <a:gridCol w="3456000">
                  <a:extLst>
                    <a:ext uri="{9D8B030D-6E8A-4147-A177-3AD203B41FA5}">
                      <a16:colId xmlns:a16="http://schemas.microsoft.com/office/drawing/2014/main" val="1320024125"/>
                    </a:ext>
                  </a:extLst>
                </a:gridCol>
                <a:gridCol w="3048000">
                  <a:extLst>
                    <a:ext uri="{9D8B030D-6E8A-4147-A177-3AD203B41FA5}">
                      <a16:colId xmlns:a16="http://schemas.microsoft.com/office/drawing/2014/main" val="577870738"/>
                    </a:ext>
                  </a:extLst>
                </a:gridCol>
              </a:tblGrid>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Serum creatinine (µmol/l)</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BF7E9"/>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133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BF7E9"/>
                    </a:solidFill>
                  </a:tcPr>
                </a:tc>
                <a:extLst>
                  <a:ext uri="{0D108BD9-81ED-4DB2-BD59-A6C34878D82A}">
                    <a16:rowId xmlns:a16="http://schemas.microsoft.com/office/drawing/2014/main" val="507087098"/>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Age (years)</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1FBF5"/>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78</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673940233"/>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Weight (kg)</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BF7E9"/>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61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BF7E9"/>
                    </a:solidFill>
                  </a:tcPr>
                </a:tc>
                <a:extLst>
                  <a:ext uri="{0D108BD9-81ED-4DB2-BD59-A6C34878D82A}">
                    <a16:rowId xmlns:a16="http://schemas.microsoft.com/office/drawing/2014/main" val="2691030076"/>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Sex (m or f)</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3330463279"/>
                  </a:ext>
                </a:extLst>
              </a:tr>
              <a:tr h="720000">
                <a:tc gridSpan="2">
                  <a:txBody>
                    <a:bodyPr/>
                    <a:lstStyle/>
                    <a:p>
                      <a:pPr algn="ctr"/>
                      <a:endParaRPr lang="en-CA" sz="2800" dirty="0">
                        <a:solidFill>
                          <a:srgbClr val="E1FBF5"/>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D755A"/>
                    </a:solidFill>
                  </a:tcPr>
                </a:tc>
                <a:tc hMerge="1">
                  <a:txBody>
                    <a:bodyPr/>
                    <a:lstStyle/>
                    <a:p>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1781136184"/>
                  </a:ext>
                </a:extLst>
              </a:tr>
            </a:tbl>
          </a:graphicData>
        </a:graphic>
      </p:graphicFrame>
      <p:sp>
        <p:nvSpPr>
          <p:cNvPr id="20" name="Rectangle 16">
            <a:extLst>
              <a:ext uri="{FF2B5EF4-FFF2-40B4-BE49-F238E27FC236}">
                <a16:creationId xmlns:a16="http://schemas.microsoft.com/office/drawing/2014/main" id="{AE5AA48F-FFC5-4EA7-922F-1994A65090F2}"/>
              </a:ext>
            </a:extLst>
          </p:cNvPr>
          <p:cNvSpPr>
            <a:spLocks noChangeArrowheads="1"/>
          </p:cNvSpPr>
          <p:nvPr/>
        </p:nvSpPr>
        <p:spPr bwMode="auto">
          <a:xfrm>
            <a:off x="2434674" y="1087566"/>
            <a:ext cx="664031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Times New Roman" panose="02020603050405020304" pitchFamily="18" charset="0"/>
              </a:rPr>
              <a:t>Calculated Creatinine Clearance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Times New Roman" panose="02020603050405020304" pitchFamily="18" charset="0"/>
              </a:rPr>
              <a:t>(Cockcroft and Gault Formula)</a:t>
            </a:r>
            <a:r>
              <a:rPr kumimoji="0" lang="en-US" altLang="en-US" sz="2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p:txBody>
      </p:sp>
      <p:pic>
        <p:nvPicPr>
          <p:cNvPr id="22" name="Picture 21" descr="A picture containing drawing&#10;&#10;Description automatically generated">
            <a:extLst>
              <a:ext uri="{FF2B5EF4-FFF2-40B4-BE49-F238E27FC236}">
                <a16:creationId xmlns:a16="http://schemas.microsoft.com/office/drawing/2014/main" id="{3FF4A1FF-0053-41C6-96F7-C4CF32AC1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1262" y="3055448"/>
            <a:ext cx="1950823" cy="1950823"/>
          </a:xfrm>
          <a:prstGeom prst="rect">
            <a:avLst/>
          </a:prstGeom>
        </p:spPr>
      </p:pic>
      <p:sp>
        <p:nvSpPr>
          <p:cNvPr id="25" name="TextBox 24">
            <a:extLst>
              <a:ext uri="{FF2B5EF4-FFF2-40B4-BE49-F238E27FC236}">
                <a16:creationId xmlns:a16="http://schemas.microsoft.com/office/drawing/2014/main" id="{462CB994-E268-4ABA-8BE7-9839CC42C9DD}"/>
              </a:ext>
            </a:extLst>
          </p:cNvPr>
          <p:cNvSpPr txBox="1"/>
          <p:nvPr/>
        </p:nvSpPr>
        <p:spPr>
          <a:xfrm>
            <a:off x="2434674" y="4991501"/>
            <a:ext cx="65040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E1FBF5"/>
                </a:solidFill>
                <a:effectLst/>
                <a:uLnTx/>
                <a:uFillTx/>
                <a:latin typeface="Arial Narrow" panose="020B0606020202030204" pitchFamily="34" charset="0"/>
                <a:ea typeface="+mn-ea"/>
                <a:cs typeface="+mn-cs"/>
              </a:rPr>
              <a:t>Creatinine clearance (mL/min) 30</a:t>
            </a:r>
            <a:endParaRPr kumimoji="0" lang="en-CA" sz="3200" b="0" i="0" u="none" strike="noStrike" kern="1200" cap="none" spc="0" normalizeH="0" baseline="0" noProof="0" dirty="0">
              <a:ln>
                <a:noFill/>
              </a:ln>
              <a:solidFill>
                <a:srgbClr val="E1FBF5"/>
              </a:solidFill>
              <a:effectLst/>
              <a:uLnTx/>
              <a:uFillTx/>
              <a:latin typeface="Arial Narrow" panose="020B0606020202030204" pitchFamily="34" charset="0"/>
              <a:ea typeface="+mn-ea"/>
              <a:cs typeface="+mn-cs"/>
            </a:endParaRPr>
          </a:p>
        </p:txBody>
      </p:sp>
      <p:sp>
        <p:nvSpPr>
          <p:cNvPr id="29" name="Rectangle 28">
            <a:extLst>
              <a:ext uri="{FF2B5EF4-FFF2-40B4-BE49-F238E27FC236}">
                <a16:creationId xmlns:a16="http://schemas.microsoft.com/office/drawing/2014/main" id="{D9A7BA03-2BB6-4E99-A581-DA60D6C1D998}"/>
              </a:ext>
            </a:extLst>
          </p:cNvPr>
          <p:cNvSpPr/>
          <p:nvPr/>
        </p:nvSpPr>
        <p:spPr>
          <a:xfrm>
            <a:off x="0" y="6256586"/>
            <a:ext cx="8167816" cy="57708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Formula: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{(140 - Age) x </a:t>
            </a:r>
            <a:r>
              <a:rPr kumimoji="0" lang="en-US"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wt</a:t>
            </a: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(kg) x F} / (Plasma Creatinine * 0.8136)				</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hlinkClick r:id="rId6">
                  <a:extLst>
                    <a:ext uri="{A12FA001-AC4F-418D-AE19-62706E023703}">
                      <ahyp:hlinkClr xmlns:ahyp="http://schemas.microsoft.com/office/drawing/2018/hyperlinkcolor" val="tx"/>
                    </a:ext>
                  </a:extLst>
                </a:hlinkClick>
              </a:rPr>
              <a:t>http://www.sydpath.stvincents.com.au/other/CalcsCrClCGumol.htm</a:t>
            </a:r>
            <a:endPar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Where F = 1 if male, and 0.85 if female</a:t>
            </a:r>
            <a:endPar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4" name="Picture 13" descr="A person standing posing for the camera&#10;&#10;Description automatically generated">
            <a:extLst>
              <a:ext uri="{FF2B5EF4-FFF2-40B4-BE49-F238E27FC236}">
                <a16:creationId xmlns:a16="http://schemas.microsoft.com/office/drawing/2014/main" id="{D48CFB7A-0E4D-4D9E-887D-5BDCFE8C4BC1}"/>
              </a:ext>
            </a:extLst>
          </p:cNvPr>
          <p:cNvPicPr>
            <a:picLocks noChangeAspect="1"/>
          </p:cNvPicPr>
          <p:nvPr/>
        </p:nvPicPr>
        <p:blipFill>
          <a:blip r:embed="rId7" cstate="hqprint">
            <a:clrChange>
              <a:clrFrom>
                <a:srgbClr val="F6F6F8"/>
              </a:clrFrom>
              <a:clrTo>
                <a:srgbClr val="F6F6F8">
                  <a:alpha val="0"/>
                </a:srgbClr>
              </a:clrTo>
            </a:clrChange>
            <a:extLst>
              <a:ext uri="{28A0092B-C50C-407E-A947-70E740481C1C}">
                <a14:useLocalDpi xmlns:a14="http://schemas.microsoft.com/office/drawing/2010/main" val="0"/>
              </a:ext>
            </a:extLst>
          </a:blip>
          <a:stretch>
            <a:fillRect/>
          </a:stretch>
        </p:blipFill>
        <p:spPr>
          <a:xfrm>
            <a:off x="-463379" y="1042094"/>
            <a:ext cx="3540647" cy="5310971"/>
          </a:xfrm>
          <a:prstGeom prst="rect">
            <a:avLst/>
          </a:prstGeom>
        </p:spPr>
      </p:pic>
    </p:spTree>
    <p:extLst>
      <p:ext uri="{BB962C8B-B14F-4D97-AF65-F5344CB8AC3E}">
        <p14:creationId xmlns:p14="http://schemas.microsoft.com/office/powerpoint/2010/main" val="2195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5" name="Picture 4">
            <a:extLst>
              <a:ext uri="{FF2B5EF4-FFF2-40B4-BE49-F238E27FC236}">
                <a16:creationId xmlns:a16="http://schemas.microsoft.com/office/drawing/2014/main" id="{E5E0D0B2-B563-49A0-9D5C-EDC0CB43F29D}"/>
              </a:ext>
            </a:extLst>
          </p:cNvPr>
          <p:cNvPicPr>
            <a:picLocks noChangeAspect="1"/>
          </p:cNvPicPr>
          <p:nvPr/>
        </p:nvPicPr>
        <p:blipFill>
          <a:blip r:embed="rId5"/>
          <a:stretch>
            <a:fillRect/>
          </a:stretch>
        </p:blipFill>
        <p:spPr>
          <a:xfrm>
            <a:off x="0" y="1184785"/>
            <a:ext cx="9144000" cy="458973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7AA3874-C47A-46EB-A462-A6E1E479D0AE}"/>
              </a:ext>
            </a:extLst>
          </p:cNvPr>
          <p:cNvPicPr>
            <a:picLocks noChangeAspect="1"/>
          </p:cNvPicPr>
          <p:nvPr/>
        </p:nvPicPr>
        <p:blipFill>
          <a:blip r:embed="rId6"/>
          <a:stretch>
            <a:fillRect/>
          </a:stretch>
        </p:blipFill>
        <p:spPr>
          <a:xfrm>
            <a:off x="-34582" y="1184785"/>
            <a:ext cx="9207892" cy="4621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084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sp>
        <p:nvSpPr>
          <p:cNvPr id="21" name="Rectangle 20">
            <a:extLst>
              <a:ext uri="{FF2B5EF4-FFF2-40B4-BE49-F238E27FC236}">
                <a16:creationId xmlns:a16="http://schemas.microsoft.com/office/drawing/2014/main" id="{5CC999E8-5C7F-4722-9893-AF5CE002417A}"/>
              </a:ext>
            </a:extLst>
          </p:cNvPr>
          <p:cNvSpPr/>
          <p:nvPr/>
        </p:nvSpPr>
        <p:spPr>
          <a:xfrm>
            <a:off x="176432" y="6517967"/>
            <a:ext cx="7660180" cy="253916"/>
          </a:xfrm>
          <a:prstGeom prst="rect">
            <a:avLst/>
          </a:prstGeom>
        </p:spPr>
        <p:txBody>
          <a:bodyPr wrap="square">
            <a:spAutoFit/>
          </a:bodyPr>
          <a:lstStyle/>
          <a:p>
            <a:pPr lvl="0">
              <a:defRPr/>
            </a:pPr>
            <a:r>
              <a:rPr lang="fr-FR" altLang="en-US" sz="1000" dirty="0">
                <a:solidFill>
                  <a:prstClr val="white"/>
                </a:solidFill>
                <a:latin typeface="Arial Narrow" panose="020B0606020202030204" pitchFamily="34" charset="0"/>
                <a:cs typeface="Lato"/>
              </a:rPr>
              <a:t>Alexander JH, et al, </a:t>
            </a:r>
            <a:r>
              <a:rPr lang="fr-FR" altLang="en-US" sz="1000" i="1" dirty="0">
                <a:solidFill>
                  <a:prstClr val="white"/>
                </a:solidFill>
                <a:latin typeface="Arial Narrow" panose="020B0606020202030204" pitchFamily="34" charset="0"/>
                <a:cs typeface="Lato"/>
              </a:rPr>
              <a:t>JAMA </a:t>
            </a:r>
            <a:r>
              <a:rPr lang="fr-FR" altLang="en-US" sz="1000" i="1" dirty="0" err="1">
                <a:solidFill>
                  <a:prstClr val="white"/>
                </a:solidFill>
                <a:latin typeface="Arial Narrow" panose="020B0606020202030204" pitchFamily="34" charset="0"/>
                <a:cs typeface="Lato"/>
              </a:rPr>
              <a:t>Cardiol</a:t>
            </a:r>
            <a:r>
              <a:rPr lang="fr-FR" altLang="en-US" sz="1000" i="1" dirty="0">
                <a:solidFill>
                  <a:prstClr val="white"/>
                </a:solidFill>
                <a:latin typeface="Arial Narrow" panose="020B0606020202030204" pitchFamily="34" charset="0"/>
                <a:cs typeface="Lato"/>
              </a:rPr>
              <a:t> </a:t>
            </a:r>
            <a:r>
              <a:rPr lang="fr-FR" altLang="en-US" sz="1000" dirty="0">
                <a:solidFill>
                  <a:prstClr val="white"/>
                </a:solidFill>
                <a:latin typeface="Arial Narrow" panose="020B0606020202030204" pitchFamily="34" charset="0"/>
                <a:cs typeface="Lato"/>
              </a:rPr>
              <a:t>2016</a:t>
            </a: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6448" y="1179612"/>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182849"/>
            <a:ext cx="6720798" cy="830997"/>
          </a:xfrm>
          <a:prstGeom prst="rect">
            <a:avLst/>
          </a:prstGeom>
          <a:noFill/>
        </p:spPr>
        <p:txBody>
          <a:bodyPr wrap="square">
            <a:spAutoFit/>
          </a:bodyPr>
          <a:lstStyle/>
          <a:p>
            <a:pPr lvl="0">
              <a:defRPr/>
            </a:pPr>
            <a:r>
              <a:rPr lang="en-US" sz="2400" b="1" dirty="0">
                <a:solidFill>
                  <a:srgbClr val="3A3A3C"/>
                </a:solidFill>
                <a:latin typeface="Arial Narrow" panose="020B0606020202030204" pitchFamily="34" charset="0"/>
                <a:cs typeface="Aharoni" panose="02010803020104030203" pitchFamily="2" charset="-79"/>
              </a:rPr>
              <a:t>The Effect of Apixaban 5mg vs Warfarin is Maintained Regardless of Presence of Dose-reduction Criteria</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348" y="138006"/>
            <a:ext cx="2051727" cy="906777"/>
          </a:xfrm>
          <a:prstGeom prst="rect">
            <a:avLst/>
          </a:prstGeom>
        </p:spPr>
      </p:pic>
      <p:graphicFrame>
        <p:nvGraphicFramePr>
          <p:cNvPr id="22" name="Table 21">
            <a:extLst>
              <a:ext uri="{FF2B5EF4-FFF2-40B4-BE49-F238E27FC236}">
                <a16:creationId xmlns:a16="http://schemas.microsoft.com/office/drawing/2014/main" id="{4A6F3B0C-FC93-4B71-BEB0-D11896C46AC9}"/>
              </a:ext>
            </a:extLst>
          </p:cNvPr>
          <p:cNvGraphicFramePr>
            <a:graphicFrameLocks noGrp="1"/>
          </p:cNvGraphicFramePr>
          <p:nvPr>
            <p:extLst>
              <p:ext uri="{D42A27DB-BD31-4B8C-83A1-F6EECF244321}">
                <p14:modId xmlns:p14="http://schemas.microsoft.com/office/powerpoint/2010/main" val="1509639736"/>
              </p:ext>
            </p:extLst>
          </p:nvPr>
        </p:nvGraphicFramePr>
        <p:xfrm>
          <a:off x="539552" y="1695802"/>
          <a:ext cx="7257600" cy="3188858"/>
        </p:xfrm>
        <a:graphic>
          <a:graphicData uri="http://schemas.openxmlformats.org/drawingml/2006/table">
            <a:tbl>
              <a:tblPr firstRow="1"/>
              <a:tblGrid>
                <a:gridCol w="2196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4040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63726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r>
                        <a:rPr lang="en-GB" sz="1800" dirty="0">
                          <a:solidFill>
                            <a:srgbClr val="0D755A"/>
                          </a:solidFill>
                          <a:latin typeface="Arial Narrow" panose="020B0606020202030204" pitchFamily="34" charset="0"/>
                        </a:rPr>
                        <a:t>Subgroup</a:t>
                      </a:r>
                      <a:endParaRPr lang="en-GB" sz="1800" b="1" dirty="0">
                        <a:solidFill>
                          <a:srgbClr val="0D755A"/>
                        </a:solidFill>
                        <a:latin typeface="Arial Narrow" panose="020B060602020203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n-GB" sz="1800" dirty="0">
                          <a:solidFill>
                            <a:srgbClr val="0D755A"/>
                          </a:solidFill>
                          <a:latin typeface="Arial Narrow" panose="020B0606020202030204" pitchFamily="34" charset="0"/>
                        </a:rPr>
                        <a:t>Apixaban</a:t>
                      </a:r>
                      <a:br>
                        <a:rPr lang="en-GB" sz="1800" dirty="0">
                          <a:solidFill>
                            <a:srgbClr val="0D755A"/>
                          </a:solidFill>
                          <a:latin typeface="Arial Narrow" panose="020B0606020202030204" pitchFamily="34" charset="0"/>
                        </a:rPr>
                      </a:br>
                      <a:r>
                        <a:rPr lang="en-GB" sz="1600" dirty="0">
                          <a:solidFill>
                            <a:srgbClr val="0D755A"/>
                          </a:solidFill>
                          <a:latin typeface="Arial Narrow" panose="020B0606020202030204" pitchFamily="34" charset="0"/>
                        </a:rPr>
                        <a:t>(%/year)</a:t>
                      </a:r>
                      <a:endParaRPr lang="en-GB" sz="1800" b="1" dirty="0">
                        <a:solidFill>
                          <a:srgbClr val="0D755A"/>
                        </a:solidFill>
                        <a:latin typeface="Arial Narrow" panose="020B060602020203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n-GB" sz="1800" dirty="0">
                          <a:solidFill>
                            <a:srgbClr val="0D755A"/>
                          </a:solidFill>
                          <a:latin typeface="Arial Narrow" panose="020B0606020202030204" pitchFamily="34" charset="0"/>
                        </a:rPr>
                        <a:t>Warfarin</a:t>
                      </a:r>
                      <a:br>
                        <a:rPr lang="en-GB" sz="1800" dirty="0">
                          <a:solidFill>
                            <a:srgbClr val="0D755A"/>
                          </a:solidFill>
                          <a:latin typeface="Arial Narrow" panose="020B0606020202030204" pitchFamily="34" charset="0"/>
                        </a:rPr>
                      </a:br>
                      <a:r>
                        <a:rPr lang="en-GB" sz="1600" dirty="0">
                          <a:solidFill>
                            <a:srgbClr val="0D755A"/>
                          </a:solidFill>
                          <a:latin typeface="Arial Narrow" panose="020B0606020202030204" pitchFamily="34" charset="0"/>
                        </a:rPr>
                        <a:t>(%/year)</a:t>
                      </a:r>
                      <a:endParaRPr lang="en-GB" sz="1800" b="1" dirty="0">
                        <a:solidFill>
                          <a:srgbClr val="0D755A"/>
                        </a:solidFill>
                        <a:latin typeface="Arial Narrow" panose="020B060602020203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a:r>
                        <a:rPr lang="en-GB" sz="1800" dirty="0">
                          <a:solidFill>
                            <a:srgbClr val="0D755A"/>
                          </a:solidFill>
                          <a:latin typeface="Arial Narrow" panose="020B0606020202030204" pitchFamily="34" charset="0"/>
                        </a:rPr>
                        <a:t>HR</a:t>
                      </a:r>
                      <a:r>
                        <a:rPr lang="en-GB" sz="1800" baseline="0" dirty="0">
                          <a:solidFill>
                            <a:srgbClr val="0D755A"/>
                          </a:solidFill>
                          <a:latin typeface="Arial Narrow" panose="020B0606020202030204" pitchFamily="34" charset="0"/>
                        </a:rPr>
                        <a:t> (95% CI)</a:t>
                      </a:r>
                      <a:endParaRPr lang="en-GB" sz="1800" b="1" dirty="0">
                        <a:solidFill>
                          <a:srgbClr val="0D755A"/>
                        </a:solidFill>
                        <a:latin typeface="Arial Narrow" panose="020B060602020203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402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1800" dirty="0">
                          <a:solidFill>
                            <a:schemeClr val="tx1">
                              <a:lumMod val="85000"/>
                              <a:lumOff val="15000"/>
                            </a:schemeClr>
                          </a:solidFill>
                          <a:latin typeface="Arial Narrow" panose="020B0606020202030204" pitchFamily="34" charset="0"/>
                        </a:rPr>
                        <a:t>No DR criteria</a:t>
                      </a:r>
                      <a:endParaRPr lang="en-US" sz="1800" b="0" dirty="0">
                        <a:solidFill>
                          <a:schemeClr val="tx1">
                            <a:lumMod val="85000"/>
                            <a:lumOff val="15000"/>
                          </a:schemeClr>
                        </a:solidFill>
                        <a:latin typeface="Arial Narrow" panose="020B0606020202030204" pitchFamily="34" charset="0"/>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204 (1.8)</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279 (2.5)</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0.7 (0.6–0.9)</a:t>
                      </a:r>
                      <a:endParaRPr lang="en-US" sz="1800" dirty="0">
                        <a:solidFill>
                          <a:schemeClr val="tx1">
                            <a:lumMod val="85000"/>
                            <a:lumOff val="15000"/>
                          </a:schemeClr>
                        </a:solidFill>
                        <a:latin typeface="Arial Narrow" panose="020B0606020202030204" pitchFamily="34" charset="0"/>
                      </a:endParaRPr>
                    </a:p>
                  </a:txBody>
                  <a:tcPr anchor="ctr">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64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1800" dirty="0">
                          <a:solidFill>
                            <a:schemeClr val="tx1">
                              <a:lumMod val="85000"/>
                              <a:lumOff val="15000"/>
                            </a:schemeClr>
                          </a:solidFill>
                          <a:latin typeface="Arial Narrow" panose="020B0606020202030204" pitchFamily="34" charset="0"/>
                        </a:rPr>
                        <a:t>1</a:t>
                      </a:r>
                      <a:r>
                        <a:rPr lang="en-US" sz="1800" baseline="0" dirty="0">
                          <a:solidFill>
                            <a:schemeClr val="tx1">
                              <a:lumMod val="85000"/>
                              <a:lumOff val="15000"/>
                            </a:schemeClr>
                          </a:solidFill>
                          <a:latin typeface="Arial Narrow" panose="020B0606020202030204" pitchFamily="34" charset="0"/>
                        </a:rPr>
                        <a:t> DR criterion</a:t>
                      </a:r>
                      <a:endParaRPr lang="en-US" sz="1800" b="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102 (3.2)</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145 (4.8)</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0.7 (0.5–0.9)</a:t>
                      </a:r>
                      <a:endParaRPr lang="en-US" sz="1800" dirty="0">
                        <a:solidFill>
                          <a:schemeClr val="tx1">
                            <a:lumMod val="85000"/>
                            <a:lumOff val="15000"/>
                          </a:schemeClr>
                        </a:solidFill>
                        <a:latin typeface="Arial Narrow" panose="020B0606020202030204" pitchFamily="34"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92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1800" dirty="0">
                          <a:solidFill>
                            <a:schemeClr val="tx1">
                              <a:lumMod val="85000"/>
                              <a:lumOff val="15000"/>
                            </a:schemeClr>
                          </a:solidFill>
                          <a:latin typeface="Arial Narrow" panose="020B0606020202030204" pitchFamily="34" charset="0"/>
                        </a:rPr>
                        <a:t>Creatinine ≥1.5 mg/dL</a:t>
                      </a:r>
                      <a:endParaRPr lang="en-US" sz="1800" b="0" dirty="0">
                        <a:solidFill>
                          <a:schemeClr val="tx1">
                            <a:lumMod val="85000"/>
                            <a:lumOff val="15000"/>
                          </a:schemeClr>
                        </a:solidFill>
                        <a:latin typeface="Arial Narrow" panose="020B0606020202030204" pitchFamily="34"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30 (4.2)</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40 (5.8)</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0.7 (0.5–1.2)</a:t>
                      </a:r>
                      <a:endParaRPr lang="en-US" sz="1800" dirty="0">
                        <a:solidFill>
                          <a:schemeClr val="tx1">
                            <a:lumMod val="85000"/>
                            <a:lumOff val="15000"/>
                          </a:schemeClr>
                        </a:solidFill>
                        <a:latin typeface="Arial Narrow" panose="020B0606020202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188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1800" u="none" strike="noStrike" kern="1200" baseline="0" dirty="0">
                          <a:solidFill>
                            <a:schemeClr val="tx1">
                              <a:lumMod val="85000"/>
                              <a:lumOff val="15000"/>
                            </a:schemeClr>
                          </a:solidFill>
                          <a:latin typeface="Arial Narrow" panose="020B0606020202030204" pitchFamily="34" charset="0"/>
                        </a:rPr>
                        <a:t>Weight ≤60 kg</a:t>
                      </a:r>
                      <a:endParaRPr lang="en-US" sz="1800" b="0" dirty="0">
                        <a:solidFill>
                          <a:schemeClr val="tx1">
                            <a:lumMod val="85000"/>
                            <a:lumOff val="15000"/>
                          </a:schemeClr>
                        </a:solidFill>
                        <a:latin typeface="Arial Narrow" panose="020B0606020202030204" pitchFamily="34" charset="0"/>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26 (2.3)</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44 (4.0)</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0.6 (0.4–0.9)</a:t>
                      </a:r>
                      <a:endParaRPr lang="en-US" sz="1800" dirty="0">
                        <a:solidFill>
                          <a:schemeClr val="tx1">
                            <a:lumMod val="85000"/>
                            <a:lumOff val="15000"/>
                          </a:schemeClr>
                        </a:solidFill>
                        <a:latin typeface="Arial Narrow" panose="020B0606020202030204" pitchFamily="34" charset="0"/>
                      </a:endParaRPr>
                    </a:p>
                  </a:txBody>
                  <a:tcPr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1975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en-US" sz="1800" u="none" strike="noStrike" kern="1200" baseline="0" dirty="0">
                          <a:solidFill>
                            <a:schemeClr val="tx1">
                              <a:lumMod val="85000"/>
                              <a:lumOff val="15000"/>
                            </a:schemeClr>
                          </a:solidFill>
                          <a:latin typeface="Arial Narrow" panose="020B0606020202030204" pitchFamily="34" charset="0"/>
                        </a:rPr>
                        <a:t>Age ≥80 years</a:t>
                      </a:r>
                      <a:endParaRPr lang="en-US" sz="1800" b="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46 (3.5)</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61 (4.9)</a:t>
                      </a:r>
                      <a:endParaRPr lang="en-US" sz="1800" dirty="0">
                        <a:solidFill>
                          <a:schemeClr val="tx1">
                            <a:lumMod val="85000"/>
                            <a:lumOff val="15000"/>
                          </a:schemeClr>
                        </a:solidFill>
                        <a:latin typeface="Arial Narrow" panose="020B0606020202030204" pitchFamily="34" charset="0"/>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sz="1800" u="none" strike="noStrike" kern="1200" baseline="0" dirty="0">
                          <a:solidFill>
                            <a:schemeClr val="tx1">
                              <a:lumMod val="85000"/>
                              <a:lumOff val="15000"/>
                            </a:schemeClr>
                          </a:solidFill>
                          <a:latin typeface="Arial Narrow" panose="020B0606020202030204" pitchFamily="34" charset="0"/>
                        </a:rPr>
                        <a:t>0.7 (0.5–1.1)</a:t>
                      </a:r>
                      <a:endParaRPr lang="en-US" sz="1800" dirty="0">
                        <a:solidFill>
                          <a:schemeClr val="tx1">
                            <a:lumMod val="85000"/>
                            <a:lumOff val="15000"/>
                          </a:schemeClr>
                        </a:solidFill>
                        <a:latin typeface="Arial Narrow" panose="020B0606020202030204" pitchFamily="34"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GB" sz="1600" dirty="0">
                        <a:solidFill>
                          <a:srgbClr val="1F497D"/>
                        </a:solidFill>
                        <a:latin typeface="Agency FB" panose="020B0503020202020204" pitchFamily="34"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pic>
        <p:nvPicPr>
          <p:cNvPr id="23" name="Picture 22" descr="arist076_forest_05aug2015_slides major bleed.png">
            <a:extLst>
              <a:ext uri="{FF2B5EF4-FFF2-40B4-BE49-F238E27FC236}">
                <a16:creationId xmlns:a16="http://schemas.microsoft.com/office/drawing/2014/main" id="{33E99681-11A5-44A7-9A11-0D1225923537}"/>
              </a:ext>
            </a:extLst>
          </p:cNvPr>
          <p:cNvPicPr>
            <a:picLocks noChangeAspect="1"/>
          </p:cNvPicPr>
          <p:nvPr/>
        </p:nvPicPr>
        <p:blipFill rotWithShape="1">
          <a:blip r:embed="rId5" cstate="screen">
            <a:duotone>
              <a:prstClr val="black"/>
              <a:schemeClr val="accent3">
                <a:tint val="45000"/>
                <a:satMod val="400000"/>
              </a:schemeClr>
            </a:duotone>
            <a:extLst>
              <a:ext uri="{28A0092B-C50C-407E-A947-70E740481C1C}">
                <a14:useLocalDpi xmlns:a14="http://schemas.microsoft.com/office/drawing/2010/main"/>
              </a:ext>
            </a:extLst>
          </a:blip>
          <a:srcRect/>
          <a:stretch/>
        </p:blipFill>
        <p:spPr>
          <a:xfrm rot="5400000">
            <a:off x="5802585" y="2809102"/>
            <a:ext cx="2924343" cy="1997613"/>
          </a:xfrm>
          <a:prstGeom prst="rect">
            <a:avLst/>
          </a:prstGeom>
        </p:spPr>
      </p:pic>
      <p:sp>
        <p:nvSpPr>
          <p:cNvPr id="24" name="TextBox 23">
            <a:extLst>
              <a:ext uri="{FF2B5EF4-FFF2-40B4-BE49-F238E27FC236}">
                <a16:creationId xmlns:a16="http://schemas.microsoft.com/office/drawing/2014/main" id="{00A71F03-705D-4C33-9DE9-6D77CA0E09CA}"/>
              </a:ext>
            </a:extLst>
          </p:cNvPr>
          <p:cNvSpPr txBox="1"/>
          <p:nvPr/>
        </p:nvSpPr>
        <p:spPr>
          <a:xfrm>
            <a:off x="7449533" y="2637216"/>
            <a:ext cx="1462260" cy="369332"/>
          </a:xfrm>
          <a:prstGeom prst="rect">
            <a:avLst/>
          </a:prstGeom>
          <a:noFill/>
        </p:spPr>
        <p:txBody>
          <a:bodyPr wrap="none" rtlCol="0">
            <a:spAutoFit/>
          </a:bodyPr>
          <a:lstStyle/>
          <a:p>
            <a:pPr defTabSz="914400"/>
            <a:r>
              <a:rPr lang="en-US" i="1" dirty="0">
                <a:solidFill>
                  <a:prstClr val="black">
                    <a:lumMod val="75000"/>
                    <a:lumOff val="25000"/>
                  </a:prstClr>
                </a:solidFill>
                <a:latin typeface="Arial Narrow" panose="020B0606020202030204" pitchFamily="34" charset="0"/>
              </a:rPr>
              <a:t>P</a:t>
            </a:r>
            <a:r>
              <a:rPr lang="en-US" baseline="-25000" dirty="0">
                <a:solidFill>
                  <a:prstClr val="black">
                    <a:lumMod val="75000"/>
                    <a:lumOff val="25000"/>
                  </a:prstClr>
                </a:solidFill>
                <a:latin typeface="Arial Narrow" panose="020B0606020202030204" pitchFamily="34" charset="0"/>
              </a:rPr>
              <a:t>interaction </a:t>
            </a:r>
            <a:r>
              <a:rPr lang="en-US" dirty="0">
                <a:solidFill>
                  <a:prstClr val="black">
                    <a:lumMod val="75000"/>
                    <a:lumOff val="25000"/>
                  </a:prstClr>
                </a:solidFill>
                <a:latin typeface="Arial Narrow" panose="020B0606020202030204" pitchFamily="34" charset="0"/>
              </a:rPr>
              <a:t>= 0.71</a:t>
            </a:r>
          </a:p>
        </p:txBody>
      </p:sp>
      <p:sp>
        <p:nvSpPr>
          <p:cNvPr id="25" name="TextBox 24">
            <a:extLst>
              <a:ext uri="{FF2B5EF4-FFF2-40B4-BE49-F238E27FC236}">
                <a16:creationId xmlns:a16="http://schemas.microsoft.com/office/drawing/2014/main" id="{E51AB299-AE44-4EA4-ACA2-559565B38800}"/>
              </a:ext>
            </a:extLst>
          </p:cNvPr>
          <p:cNvSpPr txBox="1"/>
          <p:nvPr/>
        </p:nvSpPr>
        <p:spPr>
          <a:xfrm>
            <a:off x="6118028" y="5333370"/>
            <a:ext cx="1188720" cy="523220"/>
          </a:xfrm>
          <a:prstGeom prst="rect">
            <a:avLst/>
          </a:prstGeom>
          <a:noFill/>
        </p:spPr>
        <p:txBody>
          <a:bodyPr wrap="square" rtlCol="0">
            <a:spAutoFit/>
          </a:bodyPr>
          <a:lstStyle/>
          <a:p>
            <a:pPr algn="ctr" defTabSz="914400"/>
            <a:r>
              <a:rPr lang="en-GB" sz="1400" b="1" dirty="0">
                <a:solidFill>
                  <a:srgbClr val="22E6B7"/>
                </a:solidFill>
                <a:latin typeface="Arial Narrow" panose="020B0606020202030204" pitchFamily="34" charset="0"/>
              </a:rPr>
              <a:t>Apixaban better</a:t>
            </a:r>
          </a:p>
        </p:txBody>
      </p:sp>
      <p:sp>
        <p:nvSpPr>
          <p:cNvPr id="26" name="TextBox 25">
            <a:extLst>
              <a:ext uri="{FF2B5EF4-FFF2-40B4-BE49-F238E27FC236}">
                <a16:creationId xmlns:a16="http://schemas.microsoft.com/office/drawing/2014/main" id="{2A2C8495-C95D-41E8-A96C-76A17610A464}"/>
              </a:ext>
            </a:extLst>
          </p:cNvPr>
          <p:cNvSpPr txBox="1"/>
          <p:nvPr/>
        </p:nvSpPr>
        <p:spPr>
          <a:xfrm>
            <a:off x="7298208" y="5331320"/>
            <a:ext cx="1188720" cy="523220"/>
          </a:xfrm>
          <a:prstGeom prst="rect">
            <a:avLst/>
          </a:prstGeom>
          <a:noFill/>
        </p:spPr>
        <p:txBody>
          <a:bodyPr wrap="square" rtlCol="0">
            <a:spAutoFit/>
          </a:bodyPr>
          <a:lstStyle/>
          <a:p>
            <a:pPr algn="ctr" defTabSz="914400"/>
            <a:r>
              <a:rPr lang="en-GB" sz="1400" b="1" dirty="0">
                <a:solidFill>
                  <a:schemeClr val="tx1">
                    <a:lumMod val="75000"/>
                    <a:lumOff val="25000"/>
                  </a:schemeClr>
                </a:solidFill>
                <a:latin typeface="Arial Narrow" panose="020B0606020202030204" pitchFamily="34" charset="0"/>
              </a:rPr>
              <a:t>Warfarin better</a:t>
            </a:r>
          </a:p>
        </p:txBody>
      </p:sp>
      <p:cxnSp>
        <p:nvCxnSpPr>
          <p:cNvPr id="28" name="Straight Connector 27">
            <a:extLst>
              <a:ext uri="{FF2B5EF4-FFF2-40B4-BE49-F238E27FC236}">
                <a16:creationId xmlns:a16="http://schemas.microsoft.com/office/drawing/2014/main" id="{4641934F-8593-48F7-A63D-F4A45217D303}"/>
              </a:ext>
            </a:extLst>
          </p:cNvPr>
          <p:cNvCxnSpPr/>
          <p:nvPr/>
        </p:nvCxnSpPr>
        <p:spPr>
          <a:xfrm>
            <a:off x="7260665" y="2337497"/>
            <a:ext cx="0" cy="2676163"/>
          </a:xfrm>
          <a:prstGeom prst="line">
            <a:avLst/>
          </a:prstGeom>
          <a:noFill/>
          <a:ln w="15875" cap="flat" cmpd="sng" algn="ctr">
            <a:solidFill>
              <a:sysClr val="windowText" lastClr="000000">
                <a:lumMod val="65000"/>
                <a:lumOff val="35000"/>
              </a:sysClr>
            </a:solidFill>
            <a:prstDash val="solid"/>
            <a:miter lim="800000"/>
          </a:ln>
          <a:effectLst/>
        </p:spPr>
      </p:cxnSp>
      <p:cxnSp>
        <p:nvCxnSpPr>
          <p:cNvPr id="29" name="Straight Connector 28">
            <a:extLst>
              <a:ext uri="{FF2B5EF4-FFF2-40B4-BE49-F238E27FC236}">
                <a16:creationId xmlns:a16="http://schemas.microsoft.com/office/drawing/2014/main" id="{82A79E4E-D3E5-46FD-95BF-E0F3C7902A34}"/>
              </a:ext>
            </a:extLst>
          </p:cNvPr>
          <p:cNvCxnSpPr/>
          <p:nvPr/>
        </p:nvCxnSpPr>
        <p:spPr>
          <a:xfrm flipH="1">
            <a:off x="6315256" y="4941642"/>
            <a:ext cx="1944216" cy="0"/>
          </a:xfrm>
          <a:prstGeom prst="line">
            <a:avLst/>
          </a:prstGeom>
          <a:noFill/>
          <a:ln w="15875" cap="flat" cmpd="sng" algn="ctr">
            <a:solidFill>
              <a:sysClr val="windowText" lastClr="000000">
                <a:lumMod val="65000"/>
                <a:lumOff val="35000"/>
              </a:sysClr>
            </a:solidFill>
            <a:prstDash val="solid"/>
            <a:miter lim="800000"/>
          </a:ln>
          <a:effectLst/>
        </p:spPr>
      </p:cxnSp>
      <p:cxnSp>
        <p:nvCxnSpPr>
          <p:cNvPr id="30" name="Straight Connector 29">
            <a:extLst>
              <a:ext uri="{FF2B5EF4-FFF2-40B4-BE49-F238E27FC236}">
                <a16:creationId xmlns:a16="http://schemas.microsoft.com/office/drawing/2014/main" id="{1BF638DD-C762-493B-BAD6-80F1B0E5B073}"/>
              </a:ext>
            </a:extLst>
          </p:cNvPr>
          <p:cNvCxnSpPr/>
          <p:nvPr/>
        </p:nvCxnSpPr>
        <p:spPr>
          <a:xfrm flipV="1">
            <a:off x="8208893" y="4941642"/>
            <a:ext cx="0" cy="72008"/>
          </a:xfrm>
          <a:prstGeom prst="line">
            <a:avLst/>
          </a:prstGeom>
          <a:noFill/>
          <a:ln w="15875" cap="flat" cmpd="sng" algn="ctr">
            <a:solidFill>
              <a:sysClr val="windowText" lastClr="000000">
                <a:lumMod val="65000"/>
                <a:lumOff val="35000"/>
              </a:sysClr>
            </a:solidFill>
            <a:prstDash val="solid"/>
            <a:miter lim="800000"/>
          </a:ln>
          <a:effectLst/>
        </p:spPr>
      </p:cxnSp>
      <p:cxnSp>
        <p:nvCxnSpPr>
          <p:cNvPr id="31" name="Straight Connector 30">
            <a:extLst>
              <a:ext uri="{FF2B5EF4-FFF2-40B4-BE49-F238E27FC236}">
                <a16:creationId xmlns:a16="http://schemas.microsoft.com/office/drawing/2014/main" id="{9792A17F-9809-470E-B5F3-30D74CCD809C}"/>
              </a:ext>
            </a:extLst>
          </p:cNvPr>
          <p:cNvCxnSpPr/>
          <p:nvPr/>
        </p:nvCxnSpPr>
        <p:spPr>
          <a:xfrm flipV="1">
            <a:off x="6315256" y="4941642"/>
            <a:ext cx="0" cy="72008"/>
          </a:xfrm>
          <a:prstGeom prst="line">
            <a:avLst/>
          </a:prstGeom>
          <a:noFill/>
          <a:ln w="15875" cap="flat" cmpd="sng" algn="ctr">
            <a:solidFill>
              <a:sysClr val="windowText" lastClr="000000">
                <a:lumMod val="65000"/>
                <a:lumOff val="35000"/>
              </a:sysClr>
            </a:solidFill>
            <a:prstDash val="solid"/>
            <a:miter lim="800000"/>
          </a:ln>
          <a:effectLst/>
        </p:spPr>
      </p:cxnSp>
      <p:sp>
        <p:nvSpPr>
          <p:cNvPr id="32" name="TextBox 31">
            <a:extLst>
              <a:ext uri="{FF2B5EF4-FFF2-40B4-BE49-F238E27FC236}">
                <a16:creationId xmlns:a16="http://schemas.microsoft.com/office/drawing/2014/main" id="{31499364-8D8B-4EC5-8062-24C4464C7AFE}"/>
              </a:ext>
            </a:extLst>
          </p:cNvPr>
          <p:cNvSpPr txBox="1"/>
          <p:nvPr/>
        </p:nvSpPr>
        <p:spPr>
          <a:xfrm>
            <a:off x="6175964" y="5037508"/>
            <a:ext cx="280445" cy="338554"/>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rPr>
              <a:t>0</a:t>
            </a:r>
            <a:endParaRPr kumimoji="0" lang="en-US"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5D6F89D6-B4FA-4AD4-B871-0E1EC7629151}"/>
              </a:ext>
            </a:extLst>
          </p:cNvPr>
          <p:cNvSpPr txBox="1"/>
          <p:nvPr/>
        </p:nvSpPr>
        <p:spPr>
          <a:xfrm>
            <a:off x="7143176" y="5037508"/>
            <a:ext cx="277640" cy="338554"/>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rPr>
              <a:t>1</a:t>
            </a:r>
            <a:endParaRPr kumimoji="0" lang="en-US"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6F1C56F-DCC9-4E9D-AC0E-0289568C906D}"/>
              </a:ext>
            </a:extLst>
          </p:cNvPr>
          <p:cNvSpPr txBox="1"/>
          <p:nvPr/>
        </p:nvSpPr>
        <p:spPr>
          <a:xfrm>
            <a:off x="8073320" y="5039889"/>
            <a:ext cx="275135" cy="338554"/>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rPr>
              <a:t>2</a:t>
            </a:r>
            <a:endParaRPr kumimoji="0" lang="en-US" sz="1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B787742F-A614-4241-A69E-9A0D2B134659}"/>
              </a:ext>
            </a:extLst>
          </p:cNvPr>
          <p:cNvSpPr/>
          <p:nvPr/>
        </p:nvSpPr>
        <p:spPr>
          <a:xfrm>
            <a:off x="0" y="5618740"/>
            <a:ext cx="8970702" cy="461665"/>
          </a:xfrm>
          <a:prstGeom prst="rect">
            <a:avLst/>
          </a:prstGeom>
        </p:spPr>
        <p:txBody>
          <a:bodyPr wrap="square" anchor="b">
            <a:spAutoFit/>
          </a:bodyPr>
          <a:lstStyle/>
          <a:p>
            <a:pPr defTabSz="914400"/>
            <a:r>
              <a:rPr lang="en-GB" sz="1200" b="1" dirty="0">
                <a:solidFill>
                  <a:schemeClr val="tx1">
                    <a:lumMod val="85000"/>
                    <a:lumOff val="15000"/>
                  </a:schemeClr>
                </a:solidFill>
                <a:latin typeface="Arial Narrow" panose="020B0606020202030204" pitchFamily="34" charset="0"/>
              </a:rPr>
              <a:t>*Primary outcome.</a:t>
            </a:r>
          </a:p>
          <a:p>
            <a:pPr defTabSz="914400"/>
            <a:r>
              <a:rPr lang="en-GB" sz="1200" b="1" dirty="0">
                <a:solidFill>
                  <a:schemeClr val="tx1">
                    <a:lumMod val="85000"/>
                    <a:lumOff val="15000"/>
                  </a:schemeClr>
                </a:solidFill>
                <a:latin typeface="Arial Narrow" panose="020B0606020202030204" pitchFamily="34" charset="0"/>
              </a:rPr>
              <a:t>CI, confidence interval; DR, dose reduction; HR, hazard ratio; ISTH, International Society on Thrombosis and Haemostasis.</a:t>
            </a:r>
          </a:p>
        </p:txBody>
      </p:sp>
    </p:spTree>
    <p:extLst>
      <p:ext uri="{BB962C8B-B14F-4D97-AF65-F5344CB8AC3E}">
        <p14:creationId xmlns:p14="http://schemas.microsoft.com/office/powerpoint/2010/main" val="3214604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4" name="Rectangle 3">
            <a:extLst>
              <a:ext uri="{FF2B5EF4-FFF2-40B4-BE49-F238E27FC236}">
                <a16:creationId xmlns:a16="http://schemas.microsoft.com/office/drawing/2014/main" id="{ABCB5FB6-A45A-43A8-9E75-4B43870F58DB}"/>
              </a:ext>
            </a:extLst>
          </p:cNvPr>
          <p:cNvSpPr/>
          <p:nvPr/>
        </p:nvSpPr>
        <p:spPr>
          <a:xfrm>
            <a:off x="3284019" y="1537545"/>
            <a:ext cx="5812754" cy="3662541"/>
          </a:xfrm>
          <a:prstGeom prst="rect">
            <a:avLst/>
          </a:prstGeom>
        </p:spPr>
        <p:txBody>
          <a:bodyPr wrap="square">
            <a:spAutoFit/>
          </a:bodyPr>
          <a:lstStyle/>
          <a:p>
            <a:pPr lvl="0">
              <a:buClr>
                <a:srgbClr val="00BF96"/>
              </a:buClr>
            </a:pPr>
            <a:endParaRPr lang="en-US" sz="2800" b="1" dirty="0">
              <a:solidFill>
                <a:prstClr val="black"/>
              </a:solidFill>
              <a:latin typeface="Arial Narrow" panose="020B0606020202030204" pitchFamily="34" charset="0"/>
            </a:endParaRPr>
          </a:p>
          <a:p>
            <a:pPr marL="342900"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Atrial Fibrillation (less than a year)</a:t>
            </a:r>
          </a:p>
          <a:p>
            <a:pPr>
              <a:buClr>
                <a:srgbClr val="00BF96"/>
              </a:buClr>
            </a:pPr>
            <a:endParaRPr lang="en-US" sz="1200" b="1" dirty="0">
              <a:solidFill>
                <a:prstClr val="black"/>
              </a:solidFill>
              <a:latin typeface="Arial Narrow" panose="020B0606020202030204" pitchFamily="34" charset="0"/>
            </a:endParaRPr>
          </a:p>
          <a:p>
            <a:pPr marL="342900"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Priya’s weight is 86 kg</a:t>
            </a:r>
          </a:p>
          <a:p>
            <a:pPr>
              <a:buClr>
                <a:srgbClr val="00BF96"/>
              </a:buClr>
            </a:pPr>
            <a:endParaRPr lang="en-US" sz="12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Her serum creatinine is 72 </a:t>
            </a:r>
            <a:r>
              <a:rPr lang="en-CA" sz="2800" b="1" dirty="0">
                <a:solidFill>
                  <a:schemeClr val="tx1">
                    <a:lumMod val="85000"/>
                    <a:lumOff val="15000"/>
                  </a:schemeClr>
                </a:solidFill>
                <a:latin typeface="Arial Narrow" panose="020B0606020202030204" pitchFamily="34" charset="0"/>
              </a:rPr>
              <a:t>µmol/l</a:t>
            </a:r>
            <a:r>
              <a:rPr lang="en-US" sz="2800" b="1" dirty="0">
                <a:solidFill>
                  <a:prstClr val="black"/>
                </a:solidFill>
                <a:latin typeface="Arial Narrow" panose="020B0606020202030204" pitchFamily="34" charset="0"/>
              </a:rPr>
              <a:t> and her eGFR is 78 ml/min/1.73 m</a:t>
            </a:r>
            <a:r>
              <a:rPr lang="en-US" sz="2800" b="1" baseline="30000" dirty="0">
                <a:solidFill>
                  <a:prstClr val="black"/>
                </a:solidFill>
                <a:latin typeface="Arial Narrow" panose="020B0606020202030204" pitchFamily="34" charset="0"/>
              </a:rPr>
              <a:t>2</a:t>
            </a:r>
            <a:endParaRPr lang="en-US" sz="2800" b="1" dirty="0">
              <a:solidFill>
                <a:prstClr val="black"/>
              </a:solidFill>
              <a:latin typeface="Arial Narrow" panose="020B0606020202030204" pitchFamily="34" charset="0"/>
            </a:endParaRPr>
          </a:p>
          <a:p>
            <a:pPr lvl="0">
              <a:buClr>
                <a:srgbClr val="00BF96"/>
              </a:buClr>
            </a:pPr>
            <a:endParaRPr lang="en-US" sz="12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She is on </a:t>
            </a:r>
            <a:r>
              <a:rPr lang="en-US" sz="2800" b="1" dirty="0" err="1">
                <a:solidFill>
                  <a:prstClr val="black"/>
                </a:solidFill>
                <a:latin typeface="Arial Narrow" panose="020B0606020202030204" pitchFamily="34" charset="0"/>
              </a:rPr>
              <a:t>edoxaban</a:t>
            </a:r>
            <a:r>
              <a:rPr lang="en-US" sz="2800" b="1" dirty="0">
                <a:solidFill>
                  <a:prstClr val="black"/>
                </a:solidFill>
                <a:latin typeface="Arial Narrow" panose="020B0606020202030204" pitchFamily="34" charset="0"/>
              </a:rPr>
              <a:t> 30 mg once a day. </a:t>
            </a:r>
          </a:p>
        </p:txBody>
      </p:sp>
      <p:sp>
        <p:nvSpPr>
          <p:cNvPr id="10" name="TextBox 9">
            <a:extLst>
              <a:ext uri="{FF2B5EF4-FFF2-40B4-BE49-F238E27FC236}">
                <a16:creationId xmlns:a16="http://schemas.microsoft.com/office/drawing/2014/main" id="{5580FFF1-1E9E-41FC-A452-4ABD10C352C7}"/>
              </a:ext>
            </a:extLst>
          </p:cNvPr>
          <p:cNvSpPr txBox="1"/>
          <p:nvPr/>
        </p:nvSpPr>
        <p:spPr>
          <a:xfrm>
            <a:off x="1" y="68969"/>
            <a:ext cx="3184538" cy="89255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Priya</a:t>
            </a:r>
          </a:p>
          <a:p>
            <a:pPr marL="0" marR="0" lvl="0" indent="0" algn="r" defTabSz="457200" rtl="0" eaLnBrk="1" fontAlgn="auto" latinLnBrk="0" hangingPunct="1">
              <a:lnSpc>
                <a:spcPct val="100000"/>
              </a:lnSpc>
              <a:spcBef>
                <a:spcPts val="0"/>
              </a:spcBef>
              <a:spcAft>
                <a:spcPts val="0"/>
              </a:spcAft>
              <a:buClrTx/>
              <a:buSzTx/>
              <a:buFontTx/>
              <a:buNone/>
              <a:tabLst/>
              <a:defRPr/>
            </a:pPr>
            <a:r>
              <a:rPr lang="en-CA" sz="2000" dirty="0">
                <a:ln w="0"/>
                <a:solidFill>
                  <a:prstClr val="white"/>
                </a:solidFill>
                <a:effectLst>
                  <a:outerShdw blurRad="38100" dist="19050" dir="2700000" algn="tl" rotWithShape="0">
                    <a:prstClr val="black">
                      <a:alpha val="40000"/>
                    </a:prstClr>
                  </a:outerShdw>
                </a:effectLst>
                <a:latin typeface="Arial Narrow" panose="020B0606020202030204" pitchFamily="34" charset="0"/>
              </a:rPr>
              <a:t>67 </a:t>
            </a:r>
            <a:r>
              <a:rPr kumimoji="0" lang="en-US"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2" name="Picture 11" descr="A person posing for a picture&#10;&#10;Description automatically generated">
            <a:extLst>
              <a:ext uri="{FF2B5EF4-FFF2-40B4-BE49-F238E27FC236}">
                <a16:creationId xmlns:a16="http://schemas.microsoft.com/office/drawing/2014/main" id="{BEC4E58B-32DC-4568-A407-240D6FE2458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239490" y="828705"/>
            <a:ext cx="4245060" cy="6367591"/>
          </a:xfrm>
          <a:prstGeom prst="rect">
            <a:avLst/>
          </a:prstGeom>
        </p:spPr>
      </p:pic>
    </p:spTree>
    <p:extLst>
      <p:ext uri="{BB962C8B-B14F-4D97-AF65-F5344CB8AC3E}">
        <p14:creationId xmlns:p14="http://schemas.microsoft.com/office/powerpoint/2010/main" val="2022488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266568" y="1209712"/>
            <a:ext cx="7546786" cy="132343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Is </a:t>
            </a:r>
            <a:r>
              <a:rPr lang="en-US" sz="4000" b="1" dirty="0" err="1">
                <a:solidFill>
                  <a:srgbClr val="4D5052"/>
                </a:solidFill>
                <a:latin typeface="Arial Narrow" panose="020B0606020202030204" pitchFamily="34" charset="0"/>
                <a:cs typeface="Candara"/>
              </a:rPr>
              <a:t>Edoxaban</a:t>
            </a:r>
            <a:r>
              <a:rPr lang="en-US" sz="4000" b="1" dirty="0">
                <a:solidFill>
                  <a:srgbClr val="4D5052"/>
                </a:solidFill>
                <a:latin typeface="Arial Narrow" panose="020B0606020202030204" pitchFamily="34" charset="0"/>
                <a:cs typeface="Candara"/>
              </a:rPr>
              <a:t> 30 mg OD the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4000" b="1" dirty="0">
                <a:solidFill>
                  <a:srgbClr val="4D5052"/>
                </a:solidFill>
                <a:latin typeface="Arial Narrow" panose="020B0606020202030204" pitchFamily="34" charset="0"/>
                <a:cs typeface="Candara"/>
              </a:rPr>
              <a:t>correct dose for Priya</a:t>
            </a:r>
            <a:r>
              <a:rPr kumimoji="0" lang="en-US" sz="40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a:t>
            </a: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320231" y="2946292"/>
            <a:ext cx="8910789" cy="23753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r>
              <a:rPr kumimoji="0" lang="en-US" sz="4000" b="1" i="1"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Choose one of the following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10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4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Yes </a:t>
            </a:r>
          </a:p>
          <a:p>
            <a:pPr marL="914400" marR="0" lvl="1" indent="-457200" algn="l" defTabSz="914377" rtl="0" eaLnBrk="1" fontAlgn="auto" latinLnBrk="0" hangingPunct="1">
              <a:lnSpc>
                <a:spcPct val="100000"/>
              </a:lnSpc>
              <a:spcBef>
                <a:spcPts val="600"/>
              </a:spcBef>
              <a:spcAft>
                <a:spcPts val="0"/>
              </a:spcAft>
              <a:buClrTx/>
              <a:buSzTx/>
              <a:buFont typeface="+mj-lt"/>
              <a:buAutoNum type="arabicPeriod"/>
              <a:tabLst/>
              <a:defRPr/>
            </a:pPr>
            <a:r>
              <a:rPr kumimoji="0" lang="en-US" sz="40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No</a:t>
            </a: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815460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Let’s Calculate Priya’s </a:t>
            </a:r>
            <a:r>
              <a:rPr kumimoji="0" lang="en-US" sz="36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CrCl</a:t>
            </a:r>
            <a:endPar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graphicFrame>
        <p:nvGraphicFramePr>
          <p:cNvPr id="10" name="Table 13">
            <a:extLst>
              <a:ext uri="{FF2B5EF4-FFF2-40B4-BE49-F238E27FC236}">
                <a16:creationId xmlns:a16="http://schemas.microsoft.com/office/drawing/2014/main" id="{E19150D1-9E31-42D3-BEB9-00F1BF41FF45}"/>
              </a:ext>
            </a:extLst>
          </p:cNvPr>
          <p:cNvGraphicFramePr>
            <a:graphicFrameLocks noGrp="1"/>
          </p:cNvGraphicFramePr>
          <p:nvPr>
            <p:extLst>
              <p:ext uri="{D42A27DB-BD31-4B8C-83A1-F6EECF244321}">
                <p14:modId xmlns:p14="http://schemas.microsoft.com/office/powerpoint/2010/main" val="3893001983"/>
              </p:ext>
            </p:extLst>
          </p:nvPr>
        </p:nvGraphicFramePr>
        <p:xfrm>
          <a:off x="2434674" y="2048781"/>
          <a:ext cx="6504000" cy="3600000"/>
        </p:xfrm>
        <a:graphic>
          <a:graphicData uri="http://schemas.openxmlformats.org/drawingml/2006/table">
            <a:tbl>
              <a:tblPr firstRow="1" bandRow="1">
                <a:tableStyleId>{5C22544A-7EE6-4342-B048-85BDC9FD1C3A}</a:tableStyleId>
              </a:tblPr>
              <a:tblGrid>
                <a:gridCol w="3456000">
                  <a:extLst>
                    <a:ext uri="{9D8B030D-6E8A-4147-A177-3AD203B41FA5}">
                      <a16:colId xmlns:a16="http://schemas.microsoft.com/office/drawing/2014/main" val="1320024125"/>
                    </a:ext>
                  </a:extLst>
                </a:gridCol>
                <a:gridCol w="3048000">
                  <a:extLst>
                    <a:ext uri="{9D8B030D-6E8A-4147-A177-3AD203B41FA5}">
                      <a16:colId xmlns:a16="http://schemas.microsoft.com/office/drawing/2014/main" val="577870738"/>
                    </a:ext>
                  </a:extLst>
                </a:gridCol>
              </a:tblGrid>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Serum creatinine (µmol/l)</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BF7E9"/>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72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BF7E9"/>
                    </a:solidFill>
                  </a:tcPr>
                </a:tc>
                <a:extLst>
                  <a:ext uri="{0D108BD9-81ED-4DB2-BD59-A6C34878D82A}">
                    <a16:rowId xmlns:a16="http://schemas.microsoft.com/office/drawing/2014/main" val="507087098"/>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Age (years)</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1FBF5"/>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67</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673940233"/>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Weight (kg)</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BF7E9"/>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87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BF7E9"/>
                    </a:solidFill>
                  </a:tcPr>
                </a:tc>
                <a:extLst>
                  <a:ext uri="{0D108BD9-81ED-4DB2-BD59-A6C34878D82A}">
                    <a16:rowId xmlns:a16="http://schemas.microsoft.com/office/drawing/2014/main" val="2691030076"/>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Sex (m or f)</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3330463279"/>
                  </a:ext>
                </a:extLst>
              </a:tr>
              <a:tr h="720000">
                <a:tc gridSpan="2">
                  <a:txBody>
                    <a:bodyPr/>
                    <a:lstStyle/>
                    <a:p>
                      <a:pPr algn="ctr"/>
                      <a:endParaRPr lang="en-CA" sz="2800" dirty="0">
                        <a:solidFill>
                          <a:srgbClr val="E1FBF5"/>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D755A"/>
                    </a:solidFill>
                  </a:tcPr>
                </a:tc>
                <a:tc hMerge="1">
                  <a:txBody>
                    <a:bodyPr/>
                    <a:lstStyle/>
                    <a:p>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1781136184"/>
                  </a:ext>
                </a:extLst>
              </a:tr>
            </a:tbl>
          </a:graphicData>
        </a:graphic>
      </p:graphicFrame>
      <p:sp>
        <p:nvSpPr>
          <p:cNvPr id="20" name="Rectangle 16">
            <a:extLst>
              <a:ext uri="{FF2B5EF4-FFF2-40B4-BE49-F238E27FC236}">
                <a16:creationId xmlns:a16="http://schemas.microsoft.com/office/drawing/2014/main" id="{AE5AA48F-FFC5-4EA7-922F-1994A65090F2}"/>
              </a:ext>
            </a:extLst>
          </p:cNvPr>
          <p:cNvSpPr>
            <a:spLocks noChangeArrowheads="1"/>
          </p:cNvSpPr>
          <p:nvPr/>
        </p:nvSpPr>
        <p:spPr bwMode="auto">
          <a:xfrm>
            <a:off x="2434674" y="1087566"/>
            <a:ext cx="664031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Times New Roman" panose="02020603050405020304" pitchFamily="18" charset="0"/>
              </a:rPr>
              <a:t>Calculated Creatinine Clearance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Times New Roman" panose="02020603050405020304" pitchFamily="18" charset="0"/>
              </a:rPr>
              <a:t>(Cockcroft and Gault Formula)</a:t>
            </a:r>
            <a:r>
              <a:rPr kumimoji="0" lang="en-US" altLang="en-US" sz="2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p:txBody>
      </p:sp>
      <p:pic>
        <p:nvPicPr>
          <p:cNvPr id="22" name="Picture 21" descr="A picture containing drawing&#10;&#10;Description automatically generated">
            <a:extLst>
              <a:ext uri="{FF2B5EF4-FFF2-40B4-BE49-F238E27FC236}">
                <a16:creationId xmlns:a16="http://schemas.microsoft.com/office/drawing/2014/main" id="{3FF4A1FF-0053-41C6-96F7-C4CF32AC1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1262" y="3055448"/>
            <a:ext cx="1950823" cy="1950823"/>
          </a:xfrm>
          <a:prstGeom prst="rect">
            <a:avLst/>
          </a:prstGeom>
        </p:spPr>
      </p:pic>
      <p:sp>
        <p:nvSpPr>
          <p:cNvPr id="25" name="TextBox 24">
            <a:extLst>
              <a:ext uri="{FF2B5EF4-FFF2-40B4-BE49-F238E27FC236}">
                <a16:creationId xmlns:a16="http://schemas.microsoft.com/office/drawing/2014/main" id="{462CB994-E268-4ABA-8BE7-9839CC42C9DD}"/>
              </a:ext>
            </a:extLst>
          </p:cNvPr>
          <p:cNvSpPr txBox="1"/>
          <p:nvPr/>
        </p:nvSpPr>
        <p:spPr>
          <a:xfrm>
            <a:off x="2434674" y="4991501"/>
            <a:ext cx="65040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E1FBF5"/>
                </a:solidFill>
                <a:effectLst/>
                <a:uLnTx/>
                <a:uFillTx/>
                <a:latin typeface="Arial Narrow" panose="020B0606020202030204" pitchFamily="34" charset="0"/>
                <a:ea typeface="+mn-ea"/>
                <a:cs typeface="+mn-cs"/>
              </a:rPr>
              <a:t>Creatinine clearance (mL/min) 92</a:t>
            </a:r>
            <a:endParaRPr kumimoji="0" lang="en-CA" sz="3200" b="0" i="0" u="none" strike="noStrike" kern="1200" cap="none" spc="0" normalizeH="0" baseline="0" noProof="0" dirty="0">
              <a:ln>
                <a:noFill/>
              </a:ln>
              <a:solidFill>
                <a:srgbClr val="E1FBF5"/>
              </a:solidFill>
              <a:effectLst/>
              <a:uLnTx/>
              <a:uFillTx/>
              <a:latin typeface="Arial Narrow" panose="020B0606020202030204" pitchFamily="34" charset="0"/>
              <a:ea typeface="+mn-ea"/>
              <a:cs typeface="+mn-cs"/>
            </a:endParaRPr>
          </a:p>
        </p:txBody>
      </p:sp>
      <p:sp>
        <p:nvSpPr>
          <p:cNvPr id="29" name="Rectangle 28">
            <a:extLst>
              <a:ext uri="{FF2B5EF4-FFF2-40B4-BE49-F238E27FC236}">
                <a16:creationId xmlns:a16="http://schemas.microsoft.com/office/drawing/2014/main" id="{D9A7BA03-2BB6-4E99-A581-DA60D6C1D998}"/>
              </a:ext>
            </a:extLst>
          </p:cNvPr>
          <p:cNvSpPr/>
          <p:nvPr/>
        </p:nvSpPr>
        <p:spPr>
          <a:xfrm>
            <a:off x="0" y="6256586"/>
            <a:ext cx="8167816" cy="57708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Formula: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{(140 - Age) x </a:t>
            </a:r>
            <a:r>
              <a:rPr kumimoji="0" lang="en-US"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wt</a:t>
            </a: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(kg) x F} / (Plasma Creatinine * 0.8136)				</a:t>
            </a:r>
            <a:r>
              <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hlinkClick r:id="rId6">
                  <a:extLst>
                    <a:ext uri="{A12FA001-AC4F-418D-AE19-62706E023703}">
                      <ahyp:hlinkClr xmlns:ahyp="http://schemas.microsoft.com/office/drawing/2018/hyperlinkcolor" val="tx"/>
                    </a:ext>
                  </a:extLst>
                </a:hlinkClick>
              </a:rPr>
              <a:t>http://www.sydpath.stvincents.com.au/other/CalcsCrClCGumol.htm</a:t>
            </a:r>
            <a:endPar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rPr>
              <a:t>Where F = 1 if male, and 0.85 if female</a:t>
            </a:r>
            <a:endPar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ndParaRPr>
          </a:p>
        </p:txBody>
      </p:sp>
      <p:pic>
        <p:nvPicPr>
          <p:cNvPr id="16" name="Picture 15" descr="A person posing for a picture&#10;&#10;Description automatically generated">
            <a:extLst>
              <a:ext uri="{FF2B5EF4-FFF2-40B4-BE49-F238E27FC236}">
                <a16:creationId xmlns:a16="http://schemas.microsoft.com/office/drawing/2014/main" id="{6ECD7091-BBAA-44C8-8B05-6D70C71F0C85}"/>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9179" b="90700" l="9891" r="89988">
                        <a14:foregroundMark x1="42294" y1="90012" x2="42294" y2="90012"/>
                        <a14:foregroundMark x1="42294" y1="89567" x2="46663" y2="90700"/>
                        <a14:foregroundMark x1="41869" y1="9179" x2="46905" y2="11524"/>
                      </a14:backgroundRemoval>
                    </a14:imgEffect>
                  </a14:imgLayer>
                </a14:imgProps>
              </a:ext>
              <a:ext uri="{28A0092B-C50C-407E-A947-70E740481C1C}">
                <a14:useLocalDpi xmlns:a14="http://schemas.microsoft.com/office/drawing/2010/main" val="0"/>
              </a:ext>
            </a:extLst>
          </a:blip>
          <a:stretch>
            <a:fillRect/>
          </a:stretch>
        </p:blipFill>
        <p:spPr>
          <a:xfrm>
            <a:off x="-448490" y="889056"/>
            <a:ext cx="3716852" cy="5575279"/>
          </a:xfrm>
          <a:prstGeom prst="rect">
            <a:avLst/>
          </a:prstGeom>
        </p:spPr>
      </p:pic>
    </p:spTree>
    <p:extLst>
      <p:ext uri="{BB962C8B-B14F-4D97-AF65-F5344CB8AC3E}">
        <p14:creationId xmlns:p14="http://schemas.microsoft.com/office/powerpoint/2010/main" val="206820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250644-E503-4F02-AE97-1484B29D0745}"/>
              </a:ext>
            </a:extLst>
          </p:cNvPr>
          <p:cNvPicPr>
            <a:picLocks noChangeAspect="1"/>
          </p:cNvPicPr>
          <p:nvPr/>
        </p:nvPicPr>
        <p:blipFill>
          <a:blip r:embed="rId3"/>
          <a:stretch>
            <a:fillRect/>
          </a:stretch>
        </p:blipFill>
        <p:spPr>
          <a:xfrm>
            <a:off x="0" y="2553423"/>
            <a:ext cx="9144000" cy="1948721"/>
          </a:xfrm>
          <a:prstGeom prst="rect">
            <a:avLst/>
          </a:prstGeom>
          <a:ln>
            <a:noFill/>
          </a:ln>
          <a:effectLst>
            <a:outerShdw blurRad="292100" dist="139700" dir="2700000" algn="tl" rotWithShape="0">
              <a:srgbClr val="333333">
                <a:alpha val="65000"/>
              </a:srgbClr>
            </a:outerShdw>
          </a:effectLst>
        </p:spPr>
      </p:pic>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230737" y="6398626"/>
            <a:ext cx="4341263" cy="338554"/>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27" name="Graphic 26" descr="Close">
            <a:extLst>
              <a:ext uri="{FF2B5EF4-FFF2-40B4-BE49-F238E27FC236}">
                <a16:creationId xmlns:a16="http://schemas.microsoft.com/office/drawing/2014/main" id="{5EF4FC49-F205-4C66-955C-EC305E9863D6}"/>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0780" y="3749838"/>
            <a:ext cx="216000" cy="216000"/>
          </a:xfrm>
          <a:prstGeom prst="rect">
            <a:avLst/>
          </a:prstGeom>
        </p:spPr>
      </p:pic>
      <p:pic>
        <p:nvPicPr>
          <p:cNvPr id="32" name="Graphic 31" descr="Close">
            <a:extLst>
              <a:ext uri="{FF2B5EF4-FFF2-40B4-BE49-F238E27FC236}">
                <a16:creationId xmlns:a16="http://schemas.microsoft.com/office/drawing/2014/main" id="{C0BA084B-785D-4966-85C5-ECCDDEFB1692}"/>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0780" y="3984372"/>
            <a:ext cx="216000" cy="216000"/>
          </a:xfrm>
          <a:prstGeom prst="rect">
            <a:avLst/>
          </a:prstGeom>
        </p:spPr>
      </p:pic>
      <p:sp>
        <p:nvSpPr>
          <p:cNvPr id="7" name="TextBox 6">
            <a:extLst>
              <a:ext uri="{FF2B5EF4-FFF2-40B4-BE49-F238E27FC236}">
                <a16:creationId xmlns:a16="http://schemas.microsoft.com/office/drawing/2014/main" id="{B9F998D6-129C-41A2-B1AE-E1F559CF1CF1}"/>
              </a:ext>
            </a:extLst>
          </p:cNvPr>
          <p:cNvSpPr txBox="1"/>
          <p:nvPr/>
        </p:nvSpPr>
        <p:spPr>
          <a:xfrm>
            <a:off x="6394622" y="3429000"/>
            <a:ext cx="2675238"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3A582"/>
                </a:solidFill>
                <a:effectLst/>
                <a:uLnTx/>
                <a:uFillTx/>
                <a:latin typeface="Arial Narrow" panose="020B0606020202030204" pitchFamily="34" charset="0"/>
                <a:ea typeface="+mn-ea"/>
                <a:cs typeface="+mn-cs"/>
              </a:rPr>
              <a:t>NO</a:t>
            </a:r>
          </a:p>
        </p:txBody>
      </p:sp>
      <p:pic>
        <p:nvPicPr>
          <p:cNvPr id="22" name="Graphic 21" descr="Close">
            <a:extLst>
              <a:ext uri="{FF2B5EF4-FFF2-40B4-BE49-F238E27FC236}">
                <a16:creationId xmlns:a16="http://schemas.microsoft.com/office/drawing/2014/main" id="{ABF7130D-547A-49B1-B728-98760B93CBBC}"/>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0780" y="3504336"/>
            <a:ext cx="216000" cy="216000"/>
          </a:xfrm>
          <a:prstGeom prst="rect">
            <a:avLst/>
          </a:prstGeom>
        </p:spPr>
      </p:pic>
      <p:sp>
        <p:nvSpPr>
          <p:cNvPr id="16" name="TextBox 15">
            <a:extLst>
              <a:ext uri="{FF2B5EF4-FFF2-40B4-BE49-F238E27FC236}">
                <a16:creationId xmlns:a16="http://schemas.microsoft.com/office/drawing/2014/main" id="{7B0C45BA-473C-4CAD-8FAB-4B78FA6D5207}"/>
              </a:ext>
            </a:extLst>
          </p:cNvPr>
          <p:cNvSpPr txBox="1"/>
          <p:nvPr/>
        </p:nvSpPr>
        <p:spPr>
          <a:xfrm>
            <a:off x="66378" y="4763790"/>
            <a:ext cx="901124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rgbClr val="13A582"/>
                </a:solidFill>
                <a:effectLst/>
                <a:uLnTx/>
                <a:uFillTx/>
                <a:latin typeface="Arial Narrow" panose="020B0606020202030204" pitchFamily="34" charset="0"/>
                <a:ea typeface="+mn-ea"/>
                <a:cs typeface="+mn-cs"/>
              </a:rPr>
              <a:t>Correct Dose: 60 mg OD</a:t>
            </a:r>
          </a:p>
        </p:txBody>
      </p:sp>
    </p:spTree>
    <p:extLst>
      <p:ext uri="{BB962C8B-B14F-4D97-AF65-F5344CB8AC3E}">
        <p14:creationId xmlns:p14="http://schemas.microsoft.com/office/powerpoint/2010/main" val="175490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2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4" name="Rectangle 3">
            <a:extLst>
              <a:ext uri="{FF2B5EF4-FFF2-40B4-BE49-F238E27FC236}">
                <a16:creationId xmlns:a16="http://schemas.microsoft.com/office/drawing/2014/main" id="{ABCB5FB6-A45A-43A8-9E75-4B43870F58DB}"/>
              </a:ext>
            </a:extLst>
          </p:cNvPr>
          <p:cNvSpPr/>
          <p:nvPr/>
        </p:nvSpPr>
        <p:spPr>
          <a:xfrm>
            <a:off x="3249391" y="1188395"/>
            <a:ext cx="5894609" cy="4370427"/>
          </a:xfrm>
          <a:prstGeom prst="rect">
            <a:avLst/>
          </a:prstGeom>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Chronic atrial fibrillation for the past 5 years </a:t>
            </a:r>
          </a:p>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Ethel’s weight is 51 kg </a:t>
            </a:r>
          </a:p>
          <a:p>
            <a:pPr marL="0" marR="0" lvl="0" indent="0" algn="l" defTabSz="457200" rtl="0" eaLnBrk="1" fontAlgn="auto" latinLnBrk="0" hangingPunct="1">
              <a:lnSpc>
                <a:spcPct val="100000"/>
              </a:lnSpc>
              <a:spcBef>
                <a:spcPts val="0"/>
              </a:spcBef>
              <a:spcAft>
                <a:spcPts val="0"/>
              </a:spcAft>
              <a:buClr>
                <a:srgbClr val="00BF96"/>
              </a:buClr>
              <a:buSzTx/>
              <a:buFontTx/>
              <a:buNone/>
              <a:tabLst/>
              <a:defRPr/>
            </a:pP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lvl="0" indent="-342900">
              <a:buClr>
                <a:srgbClr val="00BF96"/>
              </a:buClr>
              <a:buFont typeface="Wingdings" panose="05000000000000000000" pitchFamily="2" charset="2"/>
              <a:buChar char="§"/>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Her serum creatinine is 110 </a:t>
            </a:r>
            <a:r>
              <a:rPr kumimoji="0" lang="en-CA" sz="3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µmol/l</a:t>
            </a: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and her eGFR is 44 </a:t>
            </a:r>
            <a:r>
              <a:rPr lang="en-US" sz="3200" b="1" dirty="0">
                <a:solidFill>
                  <a:prstClr val="black"/>
                </a:solidFill>
                <a:latin typeface="Arial Narrow" panose="020B0606020202030204" pitchFamily="34" charset="0"/>
              </a:rPr>
              <a:t>ml/min/1.73 m</a:t>
            </a:r>
            <a:r>
              <a:rPr lang="en-US" sz="3200" b="1" baseline="30000" dirty="0">
                <a:solidFill>
                  <a:prstClr val="black"/>
                </a:solidFill>
                <a:latin typeface="Arial Narrow" panose="020B0606020202030204" pitchFamily="34" charset="0"/>
              </a:rPr>
              <a:t>2</a:t>
            </a:r>
          </a:p>
          <a:p>
            <a:pPr lvl="0">
              <a:buClr>
                <a:srgbClr val="00BF96"/>
              </a:buClr>
              <a:defRPr/>
            </a:pPr>
            <a:endParaRPr kumimoji="0" lang="en-US"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r>
              <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She is on dabigatran 110 mg BID</a:t>
            </a:r>
          </a:p>
        </p:txBody>
      </p:sp>
      <p:pic>
        <p:nvPicPr>
          <p:cNvPr id="11" name="Picture 10" descr="A person wearing a costume&#10;&#10;Description automatically generated">
            <a:extLst>
              <a:ext uri="{FF2B5EF4-FFF2-40B4-BE49-F238E27FC236}">
                <a16:creationId xmlns:a16="http://schemas.microsoft.com/office/drawing/2014/main" id="{EC18D7B2-E483-447D-BBF5-CC43E0DCAC3B}"/>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978" y="999249"/>
            <a:ext cx="4289209" cy="5870269"/>
          </a:xfrm>
          <a:prstGeom prst="rect">
            <a:avLst/>
          </a:prstGeom>
        </p:spPr>
      </p:pic>
      <p:sp>
        <p:nvSpPr>
          <p:cNvPr id="13" name="TextBox 12">
            <a:extLst>
              <a:ext uri="{FF2B5EF4-FFF2-40B4-BE49-F238E27FC236}">
                <a16:creationId xmlns:a16="http://schemas.microsoft.com/office/drawing/2014/main" id="{B531B0FC-9770-4E52-827C-CC53D9704208}"/>
              </a:ext>
            </a:extLst>
          </p:cNvPr>
          <p:cNvSpPr txBox="1"/>
          <p:nvPr/>
        </p:nvSpPr>
        <p:spPr>
          <a:xfrm>
            <a:off x="-10725" y="42357"/>
            <a:ext cx="3195263" cy="89255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Ethel</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83 </a:t>
            </a:r>
            <a:r>
              <a:rPr kumimoji="0" lang="en-US"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1601287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0F2E5D-FE70-4771-AEC9-15CFDDC61F37}"/>
              </a:ext>
            </a:extLst>
          </p:cNvPr>
          <p:cNvCxnSpPr/>
          <p:nvPr/>
        </p:nvCxnSpPr>
        <p:spPr>
          <a:xfrm flipV="1">
            <a:off x="0" y="1149657"/>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68A608-2AD4-4118-9576-9334CD35F3ED}"/>
              </a:ext>
            </a:extLst>
          </p:cNvPr>
          <p:cNvCxnSpPr/>
          <p:nvPr/>
        </p:nvCxnSpPr>
        <p:spPr>
          <a:xfrm flipV="1">
            <a:off x="0" y="6444164"/>
            <a:ext cx="9144000" cy="0"/>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199A57B-5E3A-4432-B942-8C5BDCDD410F}"/>
              </a:ext>
            </a:extLst>
          </p:cNvPr>
          <p:cNvSpPr txBox="1"/>
          <p:nvPr/>
        </p:nvSpPr>
        <p:spPr>
          <a:xfrm>
            <a:off x="0" y="1165387"/>
            <a:ext cx="9144000" cy="1371600"/>
          </a:xfrm>
          <a:prstGeom prst="rect">
            <a:avLst/>
          </a:prstGeom>
          <a:solidFill>
            <a:srgbClr val="63C3A8">
              <a:alpha val="60000"/>
            </a:srgbClr>
          </a:solid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AutoShape 6" descr="Related image">
            <a:extLst>
              <a:ext uri="{FF2B5EF4-FFF2-40B4-BE49-F238E27FC236}">
                <a16:creationId xmlns:a16="http://schemas.microsoft.com/office/drawing/2014/main" id="{E49CAD29-5C27-4112-85AD-55CC4DF426EB}"/>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BA423CDB-40B0-4C6C-9B21-6071EB4E024D}"/>
              </a:ext>
            </a:extLst>
          </p:cNvPr>
          <p:cNvSpPr/>
          <p:nvPr/>
        </p:nvSpPr>
        <p:spPr>
          <a:xfrm>
            <a:off x="1266568" y="1209712"/>
            <a:ext cx="7546786" cy="132343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rPr>
              <a:t>What would you do with res</a:t>
            </a:r>
            <a:r>
              <a:rPr lang="en-US" sz="4000" b="1" dirty="0" err="1">
                <a:solidFill>
                  <a:srgbClr val="4D5052"/>
                </a:solidFill>
                <a:latin typeface="Arial Narrow" panose="020B0606020202030204" pitchFamily="34" charset="0"/>
                <a:cs typeface="Candara"/>
              </a:rPr>
              <a:t>pect</a:t>
            </a:r>
            <a:r>
              <a:rPr lang="en-US" sz="4000" b="1" dirty="0">
                <a:solidFill>
                  <a:srgbClr val="4D5052"/>
                </a:solidFill>
                <a:latin typeface="Arial Narrow" panose="020B0606020202030204" pitchFamily="34" charset="0"/>
                <a:cs typeface="Candara"/>
              </a:rPr>
              <a:t> to Ethel’s OAC?</a:t>
            </a:r>
            <a:endParaRPr kumimoji="0" lang="en-US" sz="4000" b="1" i="0" u="none" strike="noStrike" kern="1200" cap="none" spc="0" normalizeH="0" baseline="0" noProof="0" dirty="0">
              <a:ln>
                <a:noFill/>
              </a:ln>
              <a:solidFill>
                <a:srgbClr val="4D5052"/>
              </a:solidFill>
              <a:effectLst/>
              <a:uLnTx/>
              <a:uFillTx/>
              <a:latin typeface="Arial Narrow" panose="020B0606020202030204" pitchFamily="34" charset="0"/>
              <a:ea typeface="+mn-ea"/>
              <a:cs typeface="Candara"/>
            </a:endParaRPr>
          </a:p>
        </p:txBody>
      </p:sp>
      <p:sp>
        <p:nvSpPr>
          <p:cNvPr id="33" name="Content Placeholder 2">
            <a:extLst>
              <a:ext uri="{FF2B5EF4-FFF2-40B4-BE49-F238E27FC236}">
                <a16:creationId xmlns:a16="http://schemas.microsoft.com/office/drawing/2014/main" id="{EA3DAF72-ADEB-4361-AC63-CDC19E0715BA}"/>
              </a:ext>
            </a:extLst>
          </p:cNvPr>
          <p:cNvSpPr txBox="1">
            <a:spLocks/>
          </p:cNvSpPr>
          <p:nvPr/>
        </p:nvSpPr>
        <p:spPr>
          <a:xfrm>
            <a:off x="74141" y="2613531"/>
            <a:ext cx="9069859" cy="37650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00000"/>
              </a:lnSpc>
              <a:spcBef>
                <a:spcPts val="0"/>
              </a:spcBef>
              <a:buClr>
                <a:srgbClr val="C0504D"/>
              </a:buClr>
            </a:pPr>
            <a:r>
              <a:rPr lang="en-US" b="1" i="1" dirty="0">
                <a:solidFill>
                  <a:srgbClr val="13A985"/>
                </a:solidFill>
                <a:latin typeface="Arial Narrow" panose="020B0606020202030204" pitchFamily="34" charset="0"/>
                <a:cs typeface="Aharoni" panose="02010803020104030203" pitchFamily="2" charset="-79"/>
              </a:rPr>
              <a:t>Select from one or more of the available options</a:t>
            </a:r>
          </a:p>
          <a:p>
            <a:pPr marL="0" marR="0" lvl="0" indent="0" algn="l" defTabSz="914400" rtl="0" eaLnBrk="1" fontAlgn="auto" latinLnBrk="0" hangingPunct="1">
              <a:lnSpc>
                <a:spcPct val="100000"/>
              </a:lnSpc>
              <a:spcBef>
                <a:spcPts val="0"/>
              </a:spcBef>
              <a:spcAft>
                <a:spcPts val="0"/>
              </a:spcAft>
              <a:buClr>
                <a:srgbClr val="C0504D"/>
              </a:buClr>
              <a:buSzTx/>
              <a:buFont typeface="Arial" panose="020B0604020202020204" pitchFamily="34" charset="0"/>
              <a:buNone/>
              <a:tabLst/>
              <a:defRPr/>
            </a:pPr>
            <a:endParaRPr kumimoji="0" lang="en-CA" sz="800" b="1" i="1" u="none" strike="noStrike" kern="1200" cap="none" spc="0" normalizeH="0" baseline="0" noProof="0" dirty="0">
              <a:ln>
                <a:noFill/>
              </a:ln>
              <a:solidFill>
                <a:srgbClr val="254A87"/>
              </a:solidFill>
              <a:effectLst/>
              <a:uLnTx/>
              <a:uFillTx/>
              <a:latin typeface="Arial Narrow" panose="020B0606020202030204" pitchFamily="34" charset="0"/>
              <a:ea typeface="+mn-ea"/>
              <a:cs typeface="Aharoni" panose="02010803020104030203" pitchFamily="2" charset="-79"/>
            </a:endParaRPr>
          </a:p>
          <a:p>
            <a:pPr marL="914400" lvl="1" indent="-457200" algn="l" defTabSz="914377">
              <a:lnSpc>
                <a:spcPct val="100000"/>
              </a:lnSpc>
              <a:spcBef>
                <a:spcPts val="600"/>
              </a:spcBef>
              <a:buFont typeface="+mj-lt"/>
              <a:buAutoNum type="arabicPeriod"/>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rPr>
              <a:t>No change – </a:t>
            </a: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continue Dabigatran 110 mg BID</a:t>
            </a:r>
          </a:p>
          <a:p>
            <a:pPr marL="914400" lvl="1" indent="-457200" algn="l" defTabSz="914377">
              <a:lnSpc>
                <a:spcPct val="100000"/>
              </a:lnSpc>
              <a:spcBef>
                <a:spcPts val="600"/>
              </a:spcBef>
              <a:buFont typeface="+mj-lt"/>
              <a:buAutoNum type="arabicPeriod"/>
            </a:pPr>
            <a:r>
              <a:rPr lang="en-CA"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Dabigatran 150 mg BID</a:t>
            </a:r>
          </a:p>
          <a:p>
            <a:pPr marL="914400" lvl="1" indent="-457200" algn="l" defTabSz="914377">
              <a:lnSpc>
                <a:spcPct val="100000"/>
              </a:lnSpc>
              <a:spcBef>
                <a:spcPts val="600"/>
              </a:spcBef>
              <a:buFont typeface="+mj-lt"/>
              <a:buAutoNum type="arabicPeriod"/>
            </a:pPr>
            <a:r>
              <a:rPr lang="en-US"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5 mg BID</a:t>
            </a:r>
          </a:p>
          <a:p>
            <a:pPr marL="914400" lvl="1" indent="-457200" algn="l" defTabSz="914377">
              <a:lnSpc>
                <a:spcPct val="100000"/>
              </a:lnSpc>
              <a:spcBef>
                <a:spcPts val="600"/>
              </a:spcBef>
              <a:buFont typeface="+mj-lt"/>
              <a:buAutoNum type="arabicPeriod"/>
            </a:pPr>
            <a:r>
              <a:rPr lang="en-US"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Apixaban 2.5 mg BID</a:t>
            </a:r>
          </a:p>
          <a:p>
            <a:pPr marL="914400" lvl="1" indent="-457200" algn="l" defTabSz="914377">
              <a:lnSpc>
                <a:spcPct val="100000"/>
              </a:lnSpc>
              <a:spcBef>
                <a:spcPts val="600"/>
              </a:spcBef>
              <a:buFont typeface="+mj-lt"/>
              <a:buAutoNum type="arabicPeriod"/>
            </a:pPr>
            <a:r>
              <a:rPr lang="en-US"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US"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US" sz="1800" b="1" dirty="0">
                <a:solidFill>
                  <a:prstClr val="black"/>
                </a:solidFill>
                <a:latin typeface="Arial Narrow" panose="020B0606020202030204" pitchFamily="34" charset="0"/>
                <a:ea typeface="Lato" panose="020F0502020204030203" pitchFamily="34" charset="0"/>
                <a:cs typeface="Lato" panose="020F0502020204030203" pitchFamily="34" charset="0"/>
              </a:rPr>
              <a:t> 60 mg OD</a:t>
            </a:r>
          </a:p>
          <a:p>
            <a:pPr marL="914400" lvl="1" indent="-457200" algn="l" defTabSz="914377">
              <a:lnSpc>
                <a:spcPct val="100000"/>
              </a:lnSpc>
              <a:spcBef>
                <a:spcPts val="600"/>
              </a:spcBef>
              <a:buFont typeface="+mj-lt"/>
              <a:buAutoNum type="arabicPeriod"/>
            </a:pPr>
            <a:r>
              <a:rPr lang="en-US"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a:t>
            </a:r>
            <a:r>
              <a:rPr lang="en-US" sz="1800" b="1" dirty="0" err="1">
                <a:solidFill>
                  <a:prstClr val="black"/>
                </a:solidFill>
                <a:latin typeface="Arial Narrow" panose="020B0606020202030204" pitchFamily="34" charset="0"/>
                <a:ea typeface="Lato" panose="020F0502020204030203" pitchFamily="34" charset="0"/>
                <a:cs typeface="Lato" panose="020F0502020204030203" pitchFamily="34" charset="0"/>
              </a:rPr>
              <a:t>Edoxaban</a:t>
            </a:r>
            <a:r>
              <a:rPr lang="en-US" sz="1800" b="1" dirty="0">
                <a:solidFill>
                  <a:prstClr val="black"/>
                </a:solidFill>
                <a:latin typeface="Arial Narrow" panose="020B0606020202030204" pitchFamily="34" charset="0"/>
                <a:ea typeface="Lato" panose="020F0502020204030203" pitchFamily="34" charset="0"/>
                <a:cs typeface="Lato" panose="020F0502020204030203" pitchFamily="34" charset="0"/>
              </a:rPr>
              <a:t> 30 mg OD</a:t>
            </a:r>
          </a:p>
          <a:p>
            <a:pPr marL="914400" lvl="1" indent="-457200" algn="l" defTabSz="914377">
              <a:lnSpc>
                <a:spcPct val="100000"/>
              </a:lnSpc>
              <a:spcBef>
                <a:spcPts val="600"/>
              </a:spcBef>
              <a:buFont typeface="+mj-lt"/>
              <a:buAutoNum type="arabicPeriod"/>
            </a:pPr>
            <a:r>
              <a:rPr lang="en-US"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20 mg OD</a:t>
            </a:r>
          </a:p>
          <a:p>
            <a:pPr marL="914400" lvl="1" indent="-457200" algn="l" defTabSz="914377">
              <a:lnSpc>
                <a:spcPct val="100000"/>
              </a:lnSpc>
              <a:spcBef>
                <a:spcPts val="600"/>
              </a:spcBef>
              <a:buFont typeface="+mj-lt"/>
              <a:buAutoNum type="arabicPeriod"/>
            </a:pPr>
            <a:r>
              <a:rPr lang="en-US"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to Rivaroxaban 15 mg OD</a:t>
            </a:r>
          </a:p>
          <a:p>
            <a:pPr marL="914400" lvl="1" indent="-457200" algn="l" defTabSz="914377">
              <a:lnSpc>
                <a:spcPct val="100000"/>
              </a:lnSpc>
              <a:spcBef>
                <a:spcPts val="600"/>
              </a:spcBef>
              <a:buFont typeface="+mj-lt"/>
              <a:buAutoNum type="arabicPeriod"/>
            </a:pPr>
            <a:r>
              <a:rPr lang="en-US" sz="1800" b="1" dirty="0">
                <a:solidFill>
                  <a:prstClr val="black"/>
                </a:solidFill>
                <a:latin typeface="Arial Narrow" panose="020B0606020202030204" pitchFamily="34" charset="0"/>
                <a:ea typeface="Lato" panose="020F0502020204030203" pitchFamily="34" charset="0"/>
                <a:cs typeface="Lato" panose="020F0502020204030203" pitchFamily="34" charset="0"/>
              </a:rPr>
              <a:t>Switch her to Warfarin</a:t>
            </a:r>
          </a:p>
          <a:p>
            <a:pPr marL="914400" lvl="1" indent="-457200" algn="l" defTabSz="914377">
              <a:lnSpc>
                <a:spcPct val="100000"/>
              </a:lnSpc>
              <a:spcBef>
                <a:spcPts val="600"/>
              </a:spcBef>
              <a:buFont typeface="+mj-lt"/>
              <a:buAutoNum type="arabicPeriod"/>
            </a:pPr>
            <a:endParaRPr kumimoji="0" lang="en-US" b="1" i="0" u="none" strike="noStrike" kern="1200" cap="none" spc="0" normalizeH="0" baseline="0" noProof="0" dirty="0">
              <a:ln>
                <a:noFill/>
              </a:ln>
              <a:solidFill>
                <a:prstClr val="black"/>
              </a:solidFill>
              <a:effectLst/>
              <a:uLnTx/>
              <a:uFillTx/>
              <a:latin typeface="Arial Narrow" panose="020B0606020202030204" pitchFamily="34" charset="0"/>
              <a:ea typeface="Lato" panose="020F0502020204030203" pitchFamily="34" charset="0"/>
              <a:cs typeface="Lato" panose="020F0502020204030203" pitchFamily="34" charset="0"/>
            </a:endParaRPr>
          </a:p>
        </p:txBody>
      </p:sp>
      <p:cxnSp>
        <p:nvCxnSpPr>
          <p:cNvPr id="34" name="Straight Connector 33">
            <a:extLst>
              <a:ext uri="{FF2B5EF4-FFF2-40B4-BE49-F238E27FC236}">
                <a16:creationId xmlns:a16="http://schemas.microsoft.com/office/drawing/2014/main" id="{1634C970-2BB3-4646-A5B7-B1C6D597D6E4}"/>
              </a:ext>
            </a:extLst>
          </p:cNvPr>
          <p:cNvCxnSpPr/>
          <p:nvPr/>
        </p:nvCxnSpPr>
        <p:spPr>
          <a:xfrm flipV="1">
            <a:off x="-1" y="2511531"/>
            <a:ext cx="9144000" cy="0"/>
          </a:xfrm>
          <a:prstGeom prst="line">
            <a:avLst/>
          </a:prstGeom>
          <a:ln w="57150">
            <a:solidFill>
              <a:srgbClr val="13A985"/>
            </a:solidFill>
          </a:ln>
          <a:effectLst/>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automatically generated">
            <a:extLst>
              <a:ext uri="{FF2B5EF4-FFF2-40B4-BE49-F238E27FC236}">
                <a16:creationId xmlns:a16="http://schemas.microsoft.com/office/drawing/2014/main" id="{03B6754E-BBDE-41F5-95D2-B270ECC99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3" name="Picture 2" descr="A close up of a logo&#10;&#10;Description automatically generated">
            <a:extLst>
              <a:ext uri="{FF2B5EF4-FFF2-40B4-BE49-F238E27FC236}">
                <a16:creationId xmlns:a16="http://schemas.microsoft.com/office/drawing/2014/main" id="{1546D6D1-E973-4C4F-8B4E-8B4EEC30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033"/>
            <a:ext cx="1400198" cy="3153600"/>
          </a:xfrm>
          <a:prstGeom prst="rect">
            <a:avLst/>
          </a:prstGeom>
        </p:spPr>
      </p:pic>
      <p:pic>
        <p:nvPicPr>
          <p:cNvPr id="2" name="Picture 1">
            <a:extLst>
              <a:ext uri="{FF2B5EF4-FFF2-40B4-BE49-F238E27FC236}">
                <a16:creationId xmlns:a16="http://schemas.microsoft.com/office/drawing/2014/main" id="{807B29BE-2BBC-4C36-9DDB-3F1DB0C66635}"/>
              </a:ext>
            </a:extLst>
          </p:cNvPr>
          <p:cNvPicPr>
            <a:picLocks noChangeAspect="1"/>
          </p:cNvPicPr>
          <p:nvPr/>
        </p:nvPicPr>
        <p:blipFill>
          <a:blip r:embed="rId5"/>
          <a:stretch>
            <a:fillRect/>
          </a:stretch>
        </p:blipFill>
        <p:spPr>
          <a:xfrm>
            <a:off x="-1" y="6089100"/>
            <a:ext cx="9144000" cy="859536"/>
          </a:xfrm>
          <a:prstGeom prst="rect">
            <a:avLst/>
          </a:prstGeom>
        </p:spPr>
      </p:pic>
    </p:spTree>
    <p:extLst>
      <p:ext uri="{BB962C8B-B14F-4D97-AF65-F5344CB8AC3E}">
        <p14:creationId xmlns:p14="http://schemas.microsoft.com/office/powerpoint/2010/main" val="1934708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4" name="Rectangle 3">
            <a:extLst>
              <a:ext uri="{FF2B5EF4-FFF2-40B4-BE49-F238E27FC236}">
                <a16:creationId xmlns:a16="http://schemas.microsoft.com/office/drawing/2014/main" id="{ABCB5FB6-A45A-43A8-9E75-4B43870F58DB}"/>
              </a:ext>
            </a:extLst>
          </p:cNvPr>
          <p:cNvSpPr/>
          <p:nvPr/>
        </p:nvSpPr>
        <p:spPr>
          <a:xfrm>
            <a:off x="3461033" y="1412394"/>
            <a:ext cx="5553180" cy="4524315"/>
          </a:xfrm>
          <a:prstGeom prst="rect">
            <a:avLst/>
          </a:prstGeom>
        </p:spPr>
        <p:txBody>
          <a:bodyPr wrap="square">
            <a:spAutoFit/>
          </a:bodyPr>
          <a:lstStyle/>
          <a:p>
            <a:pPr marL="342900" lvl="0" indent="-342900">
              <a:buClr>
                <a:srgbClr val="00BF96"/>
              </a:buClr>
              <a:buFont typeface="Wingdings" panose="05000000000000000000" pitchFamily="2" charset="2"/>
              <a:buChar char="§"/>
            </a:pPr>
            <a:r>
              <a:rPr lang="en-US" sz="3200" b="1" dirty="0">
                <a:solidFill>
                  <a:prstClr val="black"/>
                </a:solidFill>
                <a:latin typeface="Arial Narrow" panose="020B0606020202030204" pitchFamily="34" charset="0"/>
              </a:rPr>
              <a:t>Jean Bella comes in for a routine visit. </a:t>
            </a:r>
            <a:br>
              <a:rPr lang="en-US" sz="3200" b="1" dirty="0">
                <a:solidFill>
                  <a:prstClr val="black"/>
                </a:solidFill>
                <a:latin typeface="Arial Narrow" panose="020B0606020202030204" pitchFamily="34" charset="0"/>
              </a:rPr>
            </a:br>
            <a:endParaRPr lang="en-US" sz="32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pPr>
            <a:r>
              <a:rPr lang="en-US" sz="3200" b="1" dirty="0">
                <a:solidFill>
                  <a:prstClr val="black"/>
                </a:solidFill>
                <a:latin typeface="Arial Narrow" panose="020B0606020202030204" pitchFamily="34" charset="0"/>
              </a:rPr>
              <a:t>She feels generally well but complains of an occasional “skipped heartbeat”. </a:t>
            </a:r>
          </a:p>
          <a:p>
            <a:pPr marL="342900" lvl="0" indent="-342900">
              <a:buClr>
                <a:srgbClr val="00BF96"/>
              </a:buClr>
              <a:buFont typeface="Wingdings" panose="05000000000000000000" pitchFamily="2" charset="2"/>
              <a:buChar char="§"/>
            </a:pPr>
            <a:endParaRPr lang="en-US" sz="3200" b="1" dirty="0">
              <a:solidFill>
                <a:prstClr val="black"/>
              </a:solidFill>
              <a:latin typeface="Arial Narrow" panose="020B0606020202030204" pitchFamily="34" charset="0"/>
            </a:endParaRPr>
          </a:p>
          <a:p>
            <a:pPr marL="342900" lvl="0" indent="-342900">
              <a:buClr>
                <a:srgbClr val="00BF96"/>
              </a:buClr>
              <a:buFont typeface="Wingdings" panose="05000000000000000000" pitchFamily="2" charset="2"/>
              <a:buChar char="§"/>
            </a:pPr>
            <a:r>
              <a:rPr lang="en-US" sz="3200" b="1" dirty="0">
                <a:solidFill>
                  <a:prstClr val="black"/>
                </a:solidFill>
                <a:latin typeface="Arial Narrow" panose="020B0606020202030204" pitchFamily="34" charset="0"/>
              </a:rPr>
              <a:t>BP 135/75, Pulse 75 bpm -  irregularly irregular.</a:t>
            </a:r>
          </a:p>
        </p:txBody>
      </p:sp>
      <p:sp>
        <p:nvSpPr>
          <p:cNvPr id="11" name="TextBox 10">
            <a:extLst>
              <a:ext uri="{FF2B5EF4-FFF2-40B4-BE49-F238E27FC236}">
                <a16:creationId xmlns:a16="http://schemas.microsoft.com/office/drawing/2014/main" id="{12D85AAA-EFE8-4D5D-8D4F-D86566904679}"/>
              </a:ext>
            </a:extLst>
          </p:cNvPr>
          <p:cNvSpPr txBox="1"/>
          <p:nvPr/>
        </p:nvSpPr>
        <p:spPr>
          <a:xfrm>
            <a:off x="75578" y="53068"/>
            <a:ext cx="3108960" cy="892552"/>
          </a:xfrm>
          <a:prstGeom prst="rect">
            <a:avLst/>
          </a:prstGeom>
          <a:noFill/>
        </p:spPr>
        <p:txBody>
          <a:bodyPr wrap="square" rtlCol="0">
            <a:spAutoFit/>
          </a:bodyPr>
          <a:lstStyle/>
          <a:p>
            <a:pPr marR="0" lvl="0" indent="0" algn="r" fontAlgn="auto">
              <a:lnSpc>
                <a:spcPct val="100000"/>
              </a:lnSpc>
              <a:spcBef>
                <a:spcPts val="0"/>
              </a:spcBef>
              <a:spcAft>
                <a:spcPts val="0"/>
              </a:spcAft>
              <a:buClrTx/>
              <a:buSzTx/>
              <a:buFontTx/>
              <a:buNone/>
              <a:tabLst/>
              <a:defRPr/>
            </a:pPr>
            <a:r>
              <a:rPr lang="en-US" sz="32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Jean Bella</a:t>
            </a:r>
          </a:p>
          <a:p>
            <a:pPr marR="0" lvl="0" indent="0" algn="r" fontAlgn="auto">
              <a:lnSpc>
                <a:spcPct val="100000"/>
              </a:lnSpc>
              <a:spcBef>
                <a:spcPts val="0"/>
              </a:spcBef>
              <a:spcAft>
                <a:spcPts val="0"/>
              </a:spcAft>
              <a:buClrTx/>
              <a:buSzTx/>
              <a:buFontTx/>
              <a:buNone/>
              <a:tabLst/>
              <a:defRPr/>
            </a:pPr>
            <a:r>
              <a:rPr lang="en-CA" sz="20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84 </a:t>
            </a:r>
            <a:r>
              <a:rPr lang="en-US" sz="20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sz="20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pic>
        <p:nvPicPr>
          <p:cNvPr id="13" name="Picture 12" descr="A person looking at the camera&#10;&#10;Description automatically generated">
            <a:extLst>
              <a:ext uri="{FF2B5EF4-FFF2-40B4-BE49-F238E27FC236}">
                <a16:creationId xmlns:a16="http://schemas.microsoft.com/office/drawing/2014/main" id="{A946FF7C-D3F2-45E8-A34D-B86D523685B0}"/>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120669" y="1113248"/>
            <a:ext cx="3811739" cy="5732856"/>
          </a:xfrm>
          <a:prstGeom prst="rect">
            <a:avLst/>
          </a:prstGeom>
        </p:spPr>
      </p:pic>
    </p:spTree>
    <p:extLst>
      <p:ext uri="{BB962C8B-B14F-4D97-AF65-F5344CB8AC3E}">
        <p14:creationId xmlns:p14="http://schemas.microsoft.com/office/powerpoint/2010/main" val="352931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Let’s Calculate Ethel’s </a:t>
            </a:r>
            <a:r>
              <a:rPr kumimoji="0" lang="en-US" sz="3600" b="1" i="0" u="none" strike="noStrike" kern="1200" cap="none" spc="0" normalizeH="0" baseline="0" noProof="0" dirty="0" err="1">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CrCl</a:t>
            </a:r>
            <a:endPar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graphicFrame>
        <p:nvGraphicFramePr>
          <p:cNvPr id="10" name="Table 13">
            <a:extLst>
              <a:ext uri="{FF2B5EF4-FFF2-40B4-BE49-F238E27FC236}">
                <a16:creationId xmlns:a16="http://schemas.microsoft.com/office/drawing/2014/main" id="{E19150D1-9E31-42D3-BEB9-00F1BF41FF45}"/>
              </a:ext>
            </a:extLst>
          </p:cNvPr>
          <p:cNvGraphicFramePr>
            <a:graphicFrameLocks noGrp="1"/>
          </p:cNvGraphicFramePr>
          <p:nvPr>
            <p:extLst>
              <p:ext uri="{D42A27DB-BD31-4B8C-83A1-F6EECF244321}">
                <p14:modId xmlns:p14="http://schemas.microsoft.com/office/powerpoint/2010/main" val="2482407076"/>
              </p:ext>
            </p:extLst>
          </p:nvPr>
        </p:nvGraphicFramePr>
        <p:xfrm>
          <a:off x="2434674" y="2048781"/>
          <a:ext cx="6504000" cy="3600000"/>
        </p:xfrm>
        <a:graphic>
          <a:graphicData uri="http://schemas.openxmlformats.org/drawingml/2006/table">
            <a:tbl>
              <a:tblPr firstRow="1" bandRow="1">
                <a:tableStyleId>{5C22544A-7EE6-4342-B048-85BDC9FD1C3A}</a:tableStyleId>
              </a:tblPr>
              <a:tblGrid>
                <a:gridCol w="3456000">
                  <a:extLst>
                    <a:ext uri="{9D8B030D-6E8A-4147-A177-3AD203B41FA5}">
                      <a16:colId xmlns:a16="http://schemas.microsoft.com/office/drawing/2014/main" val="1320024125"/>
                    </a:ext>
                  </a:extLst>
                </a:gridCol>
                <a:gridCol w="3048000">
                  <a:extLst>
                    <a:ext uri="{9D8B030D-6E8A-4147-A177-3AD203B41FA5}">
                      <a16:colId xmlns:a16="http://schemas.microsoft.com/office/drawing/2014/main" val="577870738"/>
                    </a:ext>
                  </a:extLst>
                </a:gridCol>
              </a:tblGrid>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Serum creatinine (</a:t>
                      </a:r>
                      <a:r>
                        <a:rPr lang="en-CA" sz="2400" b="1" i="0" kern="1200" dirty="0" err="1">
                          <a:solidFill>
                            <a:schemeClr val="tx1">
                              <a:lumMod val="85000"/>
                              <a:lumOff val="15000"/>
                            </a:schemeClr>
                          </a:solidFill>
                          <a:effectLst/>
                          <a:latin typeface="Arial Narrow" panose="020B0606020202030204" pitchFamily="34" charset="0"/>
                          <a:ea typeface="+mn-ea"/>
                          <a:cs typeface="+mn-cs"/>
                        </a:rPr>
                        <a:t>umol</a:t>
                      </a:r>
                      <a:r>
                        <a:rPr lang="en-CA" sz="2400" b="1" i="0" kern="1200" dirty="0">
                          <a:solidFill>
                            <a:schemeClr val="tx1">
                              <a:lumMod val="85000"/>
                              <a:lumOff val="15000"/>
                            </a:schemeClr>
                          </a:solidFill>
                          <a:effectLst/>
                          <a:latin typeface="Arial Narrow" panose="020B0606020202030204" pitchFamily="34" charset="0"/>
                          <a:ea typeface="+mn-ea"/>
                          <a:cs typeface="+mn-cs"/>
                        </a:rPr>
                        <a:t>/l)</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BF7E9"/>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110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BF7E9"/>
                    </a:solidFill>
                  </a:tcPr>
                </a:tc>
                <a:extLst>
                  <a:ext uri="{0D108BD9-81ED-4DB2-BD59-A6C34878D82A}">
                    <a16:rowId xmlns:a16="http://schemas.microsoft.com/office/drawing/2014/main" val="507087098"/>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Age (years)</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1FBF5"/>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83</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673940233"/>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Weight (kg)</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BF7E9"/>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BF7E9"/>
                    </a:solidFill>
                  </a:tcPr>
                </a:tc>
                <a:extLst>
                  <a:ext uri="{0D108BD9-81ED-4DB2-BD59-A6C34878D82A}">
                    <a16:rowId xmlns:a16="http://schemas.microsoft.com/office/drawing/2014/main" val="2691030076"/>
                  </a:ext>
                </a:extLst>
              </a:tr>
              <a:tr h="720000">
                <a:tc>
                  <a:txBody>
                    <a:bodyPr/>
                    <a:lstStyle/>
                    <a:p>
                      <a:r>
                        <a:rPr lang="en-CA" sz="2400" b="1" i="0" kern="1200" dirty="0">
                          <a:solidFill>
                            <a:schemeClr val="tx1">
                              <a:lumMod val="85000"/>
                              <a:lumOff val="15000"/>
                            </a:schemeClr>
                          </a:solidFill>
                          <a:effectLst/>
                          <a:latin typeface="Arial Narrow" panose="020B0606020202030204" pitchFamily="34" charset="0"/>
                          <a:ea typeface="+mn-ea"/>
                          <a:cs typeface="+mn-cs"/>
                        </a:rPr>
                        <a:t>Sex (m or f)</a:t>
                      </a:r>
                      <a:endParaRPr lang="en-CA" sz="2400" dirty="0">
                        <a:solidFill>
                          <a:schemeClr val="tx1">
                            <a:lumMod val="85000"/>
                            <a:lumOff val="15000"/>
                          </a:schemeClr>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tc>
                  <a:txBody>
                    <a:bodyPr/>
                    <a:lstStyle/>
                    <a:p>
                      <a:pPr marL="0" algn="ctr" defTabSz="457200" rtl="0" eaLnBrk="1" latinLnBrk="0" hangingPunct="1"/>
                      <a:r>
                        <a:rPr lang="en-CA" sz="3200" b="1" i="0" kern="1200" dirty="0">
                          <a:solidFill>
                            <a:schemeClr val="tx1">
                              <a:lumMod val="85000"/>
                              <a:lumOff val="15000"/>
                            </a:schemeClr>
                          </a:solidFill>
                          <a:effectLst/>
                          <a:latin typeface="Arial Narrow" panose="020B0606020202030204" pitchFamily="34" charset="0"/>
                          <a:ea typeface="+mn-ea"/>
                          <a:cs typeface="+mn-cs"/>
                        </a:rPr>
                        <a:t>F</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3330463279"/>
                  </a:ext>
                </a:extLst>
              </a:tr>
              <a:tr h="720000">
                <a:tc gridSpan="2">
                  <a:txBody>
                    <a:bodyPr/>
                    <a:lstStyle/>
                    <a:p>
                      <a:pPr algn="ctr"/>
                      <a:endParaRPr lang="en-CA" sz="2800" dirty="0">
                        <a:solidFill>
                          <a:srgbClr val="E1FBF5"/>
                        </a:solidFill>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D755A"/>
                    </a:solidFill>
                  </a:tcPr>
                </a:tc>
                <a:tc hMerge="1">
                  <a:txBody>
                    <a:bodyPr/>
                    <a:lstStyle/>
                    <a:p>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1FBF5"/>
                    </a:solidFill>
                  </a:tcPr>
                </a:tc>
                <a:extLst>
                  <a:ext uri="{0D108BD9-81ED-4DB2-BD59-A6C34878D82A}">
                    <a16:rowId xmlns:a16="http://schemas.microsoft.com/office/drawing/2014/main" val="1781136184"/>
                  </a:ext>
                </a:extLst>
              </a:tr>
            </a:tbl>
          </a:graphicData>
        </a:graphic>
      </p:graphicFrame>
      <p:sp>
        <p:nvSpPr>
          <p:cNvPr id="20" name="Rectangle 16">
            <a:extLst>
              <a:ext uri="{FF2B5EF4-FFF2-40B4-BE49-F238E27FC236}">
                <a16:creationId xmlns:a16="http://schemas.microsoft.com/office/drawing/2014/main" id="{AE5AA48F-FFC5-4EA7-922F-1994A65090F2}"/>
              </a:ext>
            </a:extLst>
          </p:cNvPr>
          <p:cNvSpPr>
            <a:spLocks noChangeArrowheads="1"/>
          </p:cNvSpPr>
          <p:nvPr/>
        </p:nvSpPr>
        <p:spPr bwMode="auto">
          <a:xfrm>
            <a:off x="2434674" y="1087566"/>
            <a:ext cx="664031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Times New Roman" panose="02020603050405020304" pitchFamily="18" charset="0"/>
              </a:rPr>
              <a:t>Calculated Creatinine Clearance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Times New Roman" panose="02020603050405020304" pitchFamily="18" charset="0"/>
              </a:rPr>
              <a:t>(Cockcroft and Gault Formula)</a:t>
            </a:r>
            <a:r>
              <a:rPr kumimoji="0" lang="en-US" altLang="en-US" sz="2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p:txBody>
      </p:sp>
      <p:pic>
        <p:nvPicPr>
          <p:cNvPr id="22" name="Picture 21" descr="A picture containing drawing&#10;&#10;Description automatically generated">
            <a:extLst>
              <a:ext uri="{FF2B5EF4-FFF2-40B4-BE49-F238E27FC236}">
                <a16:creationId xmlns:a16="http://schemas.microsoft.com/office/drawing/2014/main" id="{3FF4A1FF-0053-41C6-96F7-C4CF32AC1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1262" y="3055448"/>
            <a:ext cx="1950823" cy="1950823"/>
          </a:xfrm>
          <a:prstGeom prst="rect">
            <a:avLst/>
          </a:prstGeom>
        </p:spPr>
      </p:pic>
      <p:sp>
        <p:nvSpPr>
          <p:cNvPr id="25" name="TextBox 24">
            <a:extLst>
              <a:ext uri="{FF2B5EF4-FFF2-40B4-BE49-F238E27FC236}">
                <a16:creationId xmlns:a16="http://schemas.microsoft.com/office/drawing/2014/main" id="{462CB994-E268-4ABA-8BE7-9839CC42C9DD}"/>
              </a:ext>
            </a:extLst>
          </p:cNvPr>
          <p:cNvSpPr txBox="1"/>
          <p:nvPr/>
        </p:nvSpPr>
        <p:spPr>
          <a:xfrm>
            <a:off x="2434674" y="4991501"/>
            <a:ext cx="65040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srgbClr val="E1FBF5"/>
                </a:solidFill>
                <a:effectLst/>
                <a:uLnTx/>
                <a:uFillTx/>
                <a:latin typeface="Arial Narrow" panose="020B0606020202030204" pitchFamily="34" charset="0"/>
                <a:ea typeface="+mn-ea"/>
                <a:cs typeface="+mn-cs"/>
              </a:rPr>
              <a:t>Creatinine clearance (mL/min) 28</a:t>
            </a:r>
            <a:endParaRPr kumimoji="0" lang="en-CA" sz="3200" b="0" i="0" u="none" strike="noStrike" kern="1200" cap="none" spc="0" normalizeH="0" baseline="0" noProof="0" dirty="0">
              <a:ln>
                <a:noFill/>
              </a:ln>
              <a:solidFill>
                <a:srgbClr val="E1FBF5"/>
              </a:solidFill>
              <a:effectLst/>
              <a:uLnTx/>
              <a:uFillTx/>
              <a:latin typeface="Arial Narrow" panose="020B0606020202030204" pitchFamily="34" charset="0"/>
              <a:ea typeface="+mn-ea"/>
              <a:cs typeface="+mn-cs"/>
            </a:endParaRPr>
          </a:p>
        </p:txBody>
      </p:sp>
      <p:sp>
        <p:nvSpPr>
          <p:cNvPr id="29" name="Rectangle 28">
            <a:extLst>
              <a:ext uri="{FF2B5EF4-FFF2-40B4-BE49-F238E27FC236}">
                <a16:creationId xmlns:a16="http://schemas.microsoft.com/office/drawing/2014/main" id="{D9A7BA03-2BB6-4E99-A581-DA60D6C1D998}"/>
              </a:ext>
            </a:extLst>
          </p:cNvPr>
          <p:cNvSpPr/>
          <p:nvPr/>
        </p:nvSpPr>
        <p:spPr>
          <a:xfrm>
            <a:off x="0" y="6256586"/>
            <a:ext cx="8167816" cy="57708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Formula: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{(140 - Age) x </a:t>
            </a:r>
            <a:r>
              <a:rPr kumimoji="0" lang="en-US" sz="105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wt</a:t>
            </a: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(kg) x F} / (Plasma Creatinine * 0.8136)				</a:t>
            </a:r>
            <a:r>
              <a:rPr kumimoji="0" lang="en-CA" sz="1050" b="0" i="0" u="none" strike="noStrike" kern="1200" cap="none" spc="0" normalizeH="0" baseline="0" noProof="0" dirty="0">
                <a:ln>
                  <a:noFill/>
                </a:ln>
                <a:solidFill>
                  <a:prstClr val="white"/>
                </a:solidFill>
                <a:effectLst/>
                <a:uLnTx/>
                <a:uFillTx/>
                <a:latin typeface="Calibri"/>
                <a:ea typeface="+mn-ea"/>
                <a:cs typeface="+mn-cs"/>
                <a:hlinkClick r:id="rId6">
                  <a:extLst>
                    <a:ext uri="{A12FA001-AC4F-418D-AE19-62706E023703}">
                      <ahyp:hlinkClr xmlns:ahyp="http://schemas.microsoft.com/office/drawing/2018/hyperlinkcolor" val="tx"/>
                    </a:ext>
                  </a:extLst>
                </a:hlinkClick>
              </a:rPr>
              <a:t>http://www.sydpath.stvincents.com.au/other/CalcsCrClCGumol.htm</a:t>
            </a:r>
            <a:endPar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Where F = 1 if male, and 0.85 if female</a:t>
            </a:r>
            <a:endParaRPr kumimoji="0" lang="en-CA" sz="105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14" name="Picture 13" descr="A person wearing a costume&#10;&#10;Description automatically generated">
            <a:extLst>
              <a:ext uri="{FF2B5EF4-FFF2-40B4-BE49-F238E27FC236}">
                <a16:creationId xmlns:a16="http://schemas.microsoft.com/office/drawing/2014/main" id="{E54344E9-59F9-48DF-AA3E-2BFFB8FB2A71}"/>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5421" y="840260"/>
            <a:ext cx="4125457" cy="5646156"/>
          </a:xfrm>
          <a:prstGeom prst="rect">
            <a:avLst/>
          </a:prstGeom>
        </p:spPr>
      </p:pic>
    </p:spTree>
    <p:extLst>
      <p:ext uri="{BB962C8B-B14F-4D97-AF65-F5344CB8AC3E}">
        <p14:creationId xmlns:p14="http://schemas.microsoft.com/office/powerpoint/2010/main" val="256618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230737" y="6398626"/>
            <a:ext cx="4341263" cy="338554"/>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4" name="Picture 3">
            <a:extLst>
              <a:ext uri="{FF2B5EF4-FFF2-40B4-BE49-F238E27FC236}">
                <a16:creationId xmlns:a16="http://schemas.microsoft.com/office/drawing/2014/main" id="{8A39A9E0-4A80-4C83-93F7-D56C69DC96E0}"/>
              </a:ext>
            </a:extLst>
          </p:cNvPr>
          <p:cNvPicPr>
            <a:picLocks noChangeAspect="1"/>
          </p:cNvPicPr>
          <p:nvPr/>
        </p:nvPicPr>
        <p:blipFill>
          <a:blip r:embed="rId5"/>
          <a:stretch>
            <a:fillRect/>
          </a:stretch>
        </p:blipFill>
        <p:spPr>
          <a:xfrm>
            <a:off x="244046" y="1412542"/>
            <a:ext cx="8655908" cy="4215349"/>
          </a:xfrm>
          <a:prstGeom prst="rect">
            <a:avLst/>
          </a:prstGeom>
        </p:spPr>
      </p:pic>
      <p:sp>
        <p:nvSpPr>
          <p:cNvPr id="14" name="TextBox 13">
            <a:extLst>
              <a:ext uri="{FF2B5EF4-FFF2-40B4-BE49-F238E27FC236}">
                <a16:creationId xmlns:a16="http://schemas.microsoft.com/office/drawing/2014/main" id="{9EFE3BDB-03CF-47A8-AF78-08C59BEDEADA}"/>
              </a:ext>
            </a:extLst>
          </p:cNvPr>
          <p:cNvSpPr txBox="1"/>
          <p:nvPr/>
        </p:nvSpPr>
        <p:spPr>
          <a:xfrm>
            <a:off x="5936310" y="2053968"/>
            <a:ext cx="289259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3600" b="1" dirty="0">
                <a:solidFill>
                  <a:srgbClr val="13A582"/>
                </a:solidFill>
                <a:latin typeface="Arial Narrow" panose="020B0606020202030204" pitchFamily="34" charset="0"/>
              </a:rPr>
              <a:t>2.5 mg BID</a:t>
            </a:r>
            <a:endParaRPr kumimoji="0" lang="en-CA" sz="3600" b="1" i="0" u="none" strike="noStrike" kern="1200" cap="none" spc="0" normalizeH="0" baseline="0" noProof="0" dirty="0">
              <a:ln>
                <a:noFill/>
              </a:ln>
              <a:solidFill>
                <a:srgbClr val="13A582"/>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359ABD6A-C132-499C-9603-8D62B079ACFC}"/>
              </a:ext>
            </a:extLst>
          </p:cNvPr>
          <p:cNvSpPr txBox="1"/>
          <p:nvPr/>
        </p:nvSpPr>
        <p:spPr>
          <a:xfrm>
            <a:off x="5875638" y="3001620"/>
            <a:ext cx="2953265" cy="615553"/>
          </a:xfrm>
          <a:prstGeom prst="rect">
            <a:avLst/>
          </a:prstGeom>
          <a:noFill/>
        </p:spPr>
        <p:txBody>
          <a:bodyPr wrap="square" rtlCol="0">
            <a:spAutoFit/>
          </a:bodyPr>
          <a:lstStyle/>
          <a:p>
            <a:pPr lvl="0" algn="ctr"/>
            <a:r>
              <a:rPr lang="en-CA" sz="3400" b="1" dirty="0">
                <a:solidFill>
                  <a:srgbClr val="F33F59"/>
                </a:solidFill>
                <a:latin typeface="Arial Narrow" panose="020B0606020202030204" pitchFamily="34" charset="0"/>
              </a:rPr>
              <a:t>Contraindicated</a:t>
            </a:r>
            <a:endParaRPr kumimoji="0" lang="en-CA" sz="3400" b="1" i="0" u="none" strike="noStrike" kern="1200" cap="none" spc="0" normalizeH="0" baseline="0" noProof="0" dirty="0">
              <a:ln>
                <a:noFill/>
              </a:ln>
              <a:solidFill>
                <a:srgbClr val="F33F59"/>
              </a:solidFill>
              <a:effectLst/>
              <a:uLnTx/>
              <a:uFillTx/>
              <a:latin typeface="Arial Narrow" panose="020B0606020202030204" pitchFamily="34" charset="0"/>
            </a:endParaRPr>
          </a:p>
        </p:txBody>
      </p:sp>
      <p:sp>
        <p:nvSpPr>
          <p:cNvPr id="17" name="TextBox 16">
            <a:extLst>
              <a:ext uri="{FF2B5EF4-FFF2-40B4-BE49-F238E27FC236}">
                <a16:creationId xmlns:a16="http://schemas.microsoft.com/office/drawing/2014/main" id="{40A89EA1-36C4-4780-BAD2-D477BCF079E0}"/>
              </a:ext>
            </a:extLst>
          </p:cNvPr>
          <p:cNvSpPr txBox="1"/>
          <p:nvPr/>
        </p:nvSpPr>
        <p:spPr>
          <a:xfrm>
            <a:off x="5875637" y="3918494"/>
            <a:ext cx="2953265" cy="523220"/>
          </a:xfrm>
          <a:prstGeom prst="rect">
            <a:avLst/>
          </a:prstGeom>
          <a:noFill/>
        </p:spPr>
        <p:txBody>
          <a:bodyPr wrap="square" rtlCol="0">
            <a:spAutoFit/>
          </a:bodyPr>
          <a:lstStyle/>
          <a:p>
            <a:pPr lvl="0" algn="ctr"/>
            <a:r>
              <a:rPr lang="en-CA" sz="2800" b="1" dirty="0">
                <a:solidFill>
                  <a:srgbClr val="FF3F7F"/>
                </a:solidFill>
                <a:latin typeface="Arial Narrow" panose="020B0606020202030204" pitchFamily="34" charset="0"/>
              </a:rPr>
              <a:t>Not Recommended</a:t>
            </a:r>
            <a:endParaRPr kumimoji="0" lang="en-CA" sz="2800" b="1" i="0" u="none" strike="noStrike" kern="1200" cap="none" spc="0" normalizeH="0" baseline="0" noProof="0" dirty="0">
              <a:ln>
                <a:noFill/>
              </a:ln>
              <a:solidFill>
                <a:srgbClr val="FF3F7F"/>
              </a:solidFill>
              <a:effectLst/>
              <a:uLnTx/>
              <a:uFillTx/>
              <a:latin typeface="Arial Narrow" panose="020B0606020202030204" pitchFamily="34" charset="0"/>
            </a:endParaRPr>
          </a:p>
        </p:txBody>
      </p:sp>
      <p:sp>
        <p:nvSpPr>
          <p:cNvPr id="19" name="TextBox 18">
            <a:extLst>
              <a:ext uri="{FF2B5EF4-FFF2-40B4-BE49-F238E27FC236}">
                <a16:creationId xmlns:a16="http://schemas.microsoft.com/office/drawing/2014/main" id="{408E4ED8-E4EE-4840-9847-B3974307BCD8}"/>
              </a:ext>
            </a:extLst>
          </p:cNvPr>
          <p:cNvSpPr txBox="1"/>
          <p:nvPr/>
        </p:nvSpPr>
        <p:spPr>
          <a:xfrm>
            <a:off x="5875637" y="4845411"/>
            <a:ext cx="289259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3600" b="1" dirty="0">
                <a:solidFill>
                  <a:srgbClr val="13A582"/>
                </a:solidFill>
                <a:latin typeface="Arial Narrow" panose="020B0606020202030204" pitchFamily="34" charset="0"/>
              </a:rPr>
              <a:t>15 mg OD</a:t>
            </a:r>
            <a:endParaRPr kumimoji="0" lang="en-CA" sz="3600" b="1" i="0" u="none" strike="noStrike" kern="1200" cap="none" spc="0" normalizeH="0" baseline="0" noProof="0" dirty="0">
              <a:ln>
                <a:noFill/>
              </a:ln>
              <a:solidFill>
                <a:srgbClr val="13A582"/>
              </a:solidFill>
              <a:effectLst/>
              <a:uLnTx/>
              <a:uFillTx/>
              <a:latin typeface="Arial Narrow" panose="020B0606020202030204" pitchFamily="34" charset="0"/>
              <a:ea typeface="+mn-ea"/>
              <a:cs typeface="+mn-cs"/>
            </a:endParaRPr>
          </a:p>
        </p:txBody>
      </p:sp>
      <p:pic>
        <p:nvPicPr>
          <p:cNvPr id="20" name="Graphic 19" descr="Checkmark">
            <a:extLst>
              <a:ext uri="{FF2B5EF4-FFF2-40B4-BE49-F238E27FC236}">
                <a16:creationId xmlns:a16="http://schemas.microsoft.com/office/drawing/2014/main" id="{C200767B-1BE5-47CE-AEA4-9018500A359A}"/>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32780" y="2203444"/>
            <a:ext cx="216000" cy="216000"/>
          </a:xfrm>
          <a:prstGeom prst="rect">
            <a:avLst/>
          </a:prstGeom>
        </p:spPr>
      </p:pic>
      <p:pic>
        <p:nvPicPr>
          <p:cNvPr id="21" name="Graphic 20" descr="Close">
            <a:extLst>
              <a:ext uri="{FF2B5EF4-FFF2-40B4-BE49-F238E27FC236}">
                <a16:creationId xmlns:a16="http://schemas.microsoft.com/office/drawing/2014/main" id="{CD4F7E5F-6527-4215-9DAC-85B49321D60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32780" y="2613575"/>
            <a:ext cx="216000" cy="216000"/>
          </a:xfrm>
          <a:prstGeom prst="rect">
            <a:avLst/>
          </a:prstGeom>
        </p:spPr>
      </p:pic>
      <p:pic>
        <p:nvPicPr>
          <p:cNvPr id="29" name="Graphic 28" descr="Checkmark">
            <a:extLst>
              <a:ext uri="{FF2B5EF4-FFF2-40B4-BE49-F238E27FC236}">
                <a16:creationId xmlns:a16="http://schemas.microsoft.com/office/drawing/2014/main" id="{88968421-C1F5-4AF3-874B-AF8498B18CB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32780" y="2416684"/>
            <a:ext cx="216000" cy="216000"/>
          </a:xfrm>
          <a:prstGeom prst="rect">
            <a:avLst/>
          </a:prstGeom>
        </p:spPr>
      </p:pic>
      <p:pic>
        <p:nvPicPr>
          <p:cNvPr id="31" name="Graphic 30" descr="Close">
            <a:extLst>
              <a:ext uri="{FF2B5EF4-FFF2-40B4-BE49-F238E27FC236}">
                <a16:creationId xmlns:a16="http://schemas.microsoft.com/office/drawing/2014/main" id="{74D98CC6-1AA7-4AF7-A0CD-CBFE5C4B3F92}"/>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5368" y="5185758"/>
            <a:ext cx="216000" cy="216000"/>
          </a:xfrm>
          <a:prstGeom prst="rect">
            <a:avLst/>
          </a:prstGeom>
        </p:spPr>
      </p:pic>
      <p:sp>
        <p:nvSpPr>
          <p:cNvPr id="5" name="TextBox 4">
            <a:extLst>
              <a:ext uri="{FF2B5EF4-FFF2-40B4-BE49-F238E27FC236}">
                <a16:creationId xmlns:a16="http://schemas.microsoft.com/office/drawing/2014/main" id="{D99464CD-200E-4031-8D77-5AD43A410094}"/>
              </a:ext>
            </a:extLst>
          </p:cNvPr>
          <p:cNvSpPr txBox="1"/>
          <p:nvPr/>
        </p:nvSpPr>
        <p:spPr>
          <a:xfrm>
            <a:off x="2401369" y="3976480"/>
            <a:ext cx="1250054" cy="252000"/>
          </a:xfrm>
          <a:prstGeom prst="rect">
            <a:avLst/>
          </a:prstGeom>
          <a:noFill/>
          <a:ln w="19050">
            <a:solidFill>
              <a:srgbClr val="FF3F7F"/>
            </a:solidFill>
          </a:ln>
        </p:spPr>
        <p:txBody>
          <a:bodyPr wrap="square" rtlCol="0">
            <a:spAutoFit/>
          </a:bodyPr>
          <a:lstStyle/>
          <a:p>
            <a:endParaRPr lang="en-CA" dirty="0"/>
          </a:p>
        </p:txBody>
      </p:sp>
      <p:sp>
        <p:nvSpPr>
          <p:cNvPr id="33" name="TextBox 32">
            <a:extLst>
              <a:ext uri="{FF2B5EF4-FFF2-40B4-BE49-F238E27FC236}">
                <a16:creationId xmlns:a16="http://schemas.microsoft.com/office/drawing/2014/main" id="{C9FD3733-4CB0-4967-84F7-4B11A1B8EEAB}"/>
              </a:ext>
            </a:extLst>
          </p:cNvPr>
          <p:cNvSpPr txBox="1"/>
          <p:nvPr/>
        </p:nvSpPr>
        <p:spPr>
          <a:xfrm>
            <a:off x="2401368" y="3465113"/>
            <a:ext cx="1250054" cy="252000"/>
          </a:xfrm>
          <a:prstGeom prst="rect">
            <a:avLst/>
          </a:prstGeom>
          <a:noFill/>
          <a:ln w="19050">
            <a:solidFill>
              <a:srgbClr val="F33F59"/>
            </a:solidFill>
          </a:ln>
        </p:spPr>
        <p:txBody>
          <a:bodyPr wrap="square" rtlCol="0">
            <a:spAutoFit/>
          </a:bodyPr>
          <a:lstStyle/>
          <a:p>
            <a:endParaRPr lang="en-CA" dirty="0"/>
          </a:p>
        </p:txBody>
      </p:sp>
      <p:sp>
        <p:nvSpPr>
          <p:cNvPr id="22" name="Rectangle 21">
            <a:extLst>
              <a:ext uri="{FF2B5EF4-FFF2-40B4-BE49-F238E27FC236}">
                <a16:creationId xmlns:a16="http://schemas.microsoft.com/office/drawing/2014/main" id="{0094D384-02AF-4ADB-B92F-B0C27D457DEA}"/>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Tree>
    <p:extLst>
      <p:ext uri="{BB962C8B-B14F-4D97-AF65-F5344CB8AC3E}">
        <p14:creationId xmlns:p14="http://schemas.microsoft.com/office/powerpoint/2010/main" val="391342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fltVal val="0"/>
                                          </p:val>
                                        </p:tav>
                                        <p:tav tm="100000">
                                          <p:val>
                                            <p:strVal val="#ppt_w"/>
                                          </p:val>
                                        </p:tav>
                                      </p:tavLst>
                                    </p:anim>
                                    <p:anim calcmode="lin" valueType="num">
                                      <p:cBhvr>
                                        <p:cTn id="38" dur="1000" fill="hold"/>
                                        <p:tgtEl>
                                          <p:spTgt spid="17"/>
                                        </p:tgtEl>
                                        <p:attrNameLst>
                                          <p:attrName>ppt_h</p:attrName>
                                        </p:attrNameLst>
                                      </p:cBhvr>
                                      <p:tavLst>
                                        <p:tav tm="0">
                                          <p:val>
                                            <p:fltVal val="0"/>
                                          </p:val>
                                        </p:tav>
                                        <p:tav tm="100000">
                                          <p:val>
                                            <p:strVal val="#ppt_h"/>
                                          </p:val>
                                        </p:tav>
                                      </p:tavLst>
                                    </p:anim>
                                    <p:anim calcmode="lin" valueType="num">
                                      <p:cBhvr>
                                        <p:cTn id="39" dur="1000" fill="hold"/>
                                        <p:tgtEl>
                                          <p:spTgt spid="17"/>
                                        </p:tgtEl>
                                        <p:attrNameLst>
                                          <p:attrName>style.rotation</p:attrName>
                                        </p:attrNameLst>
                                      </p:cBhvr>
                                      <p:tavLst>
                                        <p:tav tm="0">
                                          <p:val>
                                            <p:fltVal val="90"/>
                                          </p:val>
                                        </p:tav>
                                        <p:tav tm="100000">
                                          <p:val>
                                            <p:fltVal val="0"/>
                                          </p:val>
                                        </p:tav>
                                      </p:tavLst>
                                    </p:anim>
                                    <p:animEffect transition="in" filter="fade">
                                      <p:cBhvr>
                                        <p:cTn id="4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9" grpId="0"/>
      <p:bldP spid="5"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356172"/>
            <a:ext cx="9144000" cy="504000"/>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6" y="5578776"/>
            <a:ext cx="9006547" cy="120497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7805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64326" cy="110799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 Dosing Recommendations for Stroke Prevention in AF in Patients with Renal Impairment According to the Canadian Product Monographs</a:t>
            </a:r>
          </a:p>
        </p:txBody>
      </p:sp>
      <p:sp>
        <p:nvSpPr>
          <p:cNvPr id="12" name="Text Box 3">
            <a:extLst>
              <a:ext uri="{FF2B5EF4-FFF2-40B4-BE49-F238E27FC236}">
                <a16:creationId xmlns:a16="http://schemas.microsoft.com/office/drawing/2014/main" id="{61C86522-7DEF-48D6-9BA5-265B2EC5F6AB}"/>
              </a:ext>
            </a:extLst>
          </p:cNvPr>
          <p:cNvSpPr txBox="1">
            <a:spLocks noChangeArrowheads="1"/>
          </p:cNvSpPr>
          <p:nvPr/>
        </p:nvSpPr>
        <p:spPr bwMode="auto">
          <a:xfrm>
            <a:off x="230737" y="6319334"/>
            <a:ext cx="4341263" cy="63094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F7C01456-D11A-4910-9806-CF52F55D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3" name="Picture 2">
            <a:extLst>
              <a:ext uri="{FF2B5EF4-FFF2-40B4-BE49-F238E27FC236}">
                <a16:creationId xmlns:a16="http://schemas.microsoft.com/office/drawing/2014/main" id="{8932DC81-B317-4E3B-A5F3-590ABD8D5B44}"/>
              </a:ext>
            </a:extLst>
          </p:cNvPr>
          <p:cNvPicPr>
            <a:picLocks noChangeAspect="1"/>
          </p:cNvPicPr>
          <p:nvPr/>
        </p:nvPicPr>
        <p:blipFill>
          <a:blip r:embed="rId5"/>
          <a:stretch>
            <a:fillRect/>
          </a:stretch>
        </p:blipFill>
        <p:spPr>
          <a:xfrm>
            <a:off x="488949" y="1182497"/>
            <a:ext cx="7687983" cy="4882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7178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extLst>
              <a:ext uri="{BEBA8EAE-BF5A-486C-A8C5-ECC9F3942E4B}">
                <a14:imgProps xmlns:a14="http://schemas.microsoft.com/office/drawing/2010/main">
                  <a14:imgLayer r:embed="rId4">
                    <a14:imgEffect>
                      <a14:saturation sat="0"/>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2198047"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9</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8" name="TextBox 7">
            <a:extLst>
              <a:ext uri="{FF2B5EF4-FFF2-40B4-BE49-F238E27FC236}">
                <a16:creationId xmlns:a16="http://schemas.microsoft.com/office/drawing/2014/main" id="{237A5D91-CBC6-4335-957F-515505D3A37C}"/>
              </a:ext>
            </a:extLst>
          </p:cNvPr>
          <p:cNvSpPr txBox="1"/>
          <p:nvPr/>
        </p:nvSpPr>
        <p:spPr>
          <a:xfrm>
            <a:off x="2316899" y="2197351"/>
            <a:ext cx="6677278" cy="280076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What are some of reasons why physicians prescribe lower than recommended doses of DOACs?</a:t>
            </a:r>
            <a:endParaRPr kumimoji="0" lang="en-IN" sz="3200" b="0" i="0" u="none" strike="noStrike" kern="1200" cap="none" spc="10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0102BBBE-2CA1-4446-8453-E18627ADF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925" y="2270438"/>
            <a:ext cx="1400198" cy="3153600"/>
          </a:xfrm>
          <a:prstGeom prst="rect">
            <a:avLst/>
          </a:prstGeom>
        </p:spPr>
      </p:pic>
    </p:spTree>
    <p:extLst>
      <p:ext uri="{BB962C8B-B14F-4D97-AF65-F5344CB8AC3E}">
        <p14:creationId xmlns:p14="http://schemas.microsoft.com/office/powerpoint/2010/main" val="2011086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64318"/>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57457"/>
            <a:ext cx="6873876" cy="1077218"/>
          </a:xfrm>
          <a:prstGeom prst="rect">
            <a:avLst/>
          </a:prstGeom>
          <a:noFill/>
        </p:spPr>
        <p:txBody>
          <a:bodyPr wrap="square">
            <a:spAutoFit/>
          </a:bodyPr>
          <a:lstStyle/>
          <a:p>
            <a:pPr lvl="0">
              <a:defRPr/>
            </a:pPr>
            <a:r>
              <a:rPr lang="en-US" sz="3200" b="1" dirty="0">
                <a:solidFill>
                  <a:schemeClr val="tx1">
                    <a:lumMod val="75000"/>
                    <a:lumOff val="25000"/>
                  </a:schemeClr>
                </a:solidFill>
                <a:latin typeface="Arial Narrow" panose="020B0606020202030204" pitchFamily="34" charset="0"/>
                <a:cs typeface="Aharoni" panose="02010803020104030203" pitchFamily="2" charset="-79"/>
              </a:rPr>
              <a:t>Misconceptions About DOAC Under and Over Dosing</a:t>
            </a:r>
            <a:endParaRPr lang="en-US" sz="3200" b="1" strike="sngStrike" dirty="0">
              <a:solidFill>
                <a:schemeClr val="tx1">
                  <a:lumMod val="75000"/>
                  <a:lumOff val="25000"/>
                </a:schemeClr>
              </a:solidFill>
              <a:latin typeface="Arial Narrow" panose="020B0606020202030204" pitchFamily="34" charset="0"/>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96983" y="143984"/>
            <a:ext cx="2007531" cy="887244"/>
          </a:xfrm>
          <a:prstGeom prst="rect">
            <a:avLst/>
          </a:prstGeom>
        </p:spPr>
      </p:pic>
      <p:sp>
        <p:nvSpPr>
          <p:cNvPr id="10" name="TextBox 9">
            <a:extLst>
              <a:ext uri="{FF2B5EF4-FFF2-40B4-BE49-F238E27FC236}">
                <a16:creationId xmlns:a16="http://schemas.microsoft.com/office/drawing/2014/main" id="{68F9A284-9811-4DF8-8CCB-6A813095CD59}"/>
              </a:ext>
            </a:extLst>
          </p:cNvPr>
          <p:cNvSpPr txBox="1"/>
          <p:nvPr/>
        </p:nvSpPr>
        <p:spPr>
          <a:xfrm>
            <a:off x="76199" y="1364566"/>
            <a:ext cx="9003324" cy="4401205"/>
          </a:xfrm>
          <a:prstGeom prst="rect">
            <a:avLst/>
          </a:prstGeom>
          <a:noFill/>
        </p:spPr>
        <p:txBody>
          <a:bodyPr wrap="square" rtlCol="0">
            <a:spAutoFit/>
          </a:bodyPr>
          <a:lstStyle/>
          <a:p>
            <a:pPr marL="741363" lvl="1" indent="-284163" defTabSz="914400">
              <a:buClr>
                <a:srgbClr val="22E6B7"/>
              </a:buClr>
              <a:buFont typeface="Wingdings" panose="05000000000000000000" pitchFamily="2" charset="2"/>
              <a:buChar char="§"/>
            </a:pPr>
            <a:r>
              <a:rPr lang="en-CA" sz="2800" b="1" dirty="0">
                <a:solidFill>
                  <a:schemeClr val="tx1">
                    <a:lumMod val="85000"/>
                    <a:lumOff val="15000"/>
                  </a:schemeClr>
                </a:solidFill>
                <a:latin typeface="Arial Narrow" panose="020B0606020202030204" pitchFamily="34" charset="0"/>
              </a:rPr>
              <a:t>Physicians choosing a lower dose of a DOAC are often driven by fear of causing a bleed</a:t>
            </a:r>
          </a:p>
          <a:p>
            <a:pPr lvl="1" defTabSz="914400">
              <a:buClr>
                <a:srgbClr val="22E6B7"/>
              </a:buClr>
            </a:pPr>
            <a:endParaRPr lang="en-CA" sz="2800" b="1" dirty="0">
              <a:solidFill>
                <a:schemeClr val="tx1">
                  <a:lumMod val="85000"/>
                  <a:lumOff val="15000"/>
                </a:schemeClr>
              </a:solidFill>
              <a:latin typeface="Arial Narrow" panose="020B0606020202030204" pitchFamily="34" charset="0"/>
            </a:endParaRPr>
          </a:p>
          <a:p>
            <a:pPr marL="741363" lvl="1" indent="-284163" defTabSz="914400">
              <a:buClr>
                <a:srgbClr val="22E6B7"/>
              </a:buClr>
              <a:buFont typeface="Wingdings" panose="05000000000000000000" pitchFamily="2" charset="2"/>
              <a:buChar char="§"/>
            </a:pPr>
            <a:r>
              <a:rPr lang="en-CA" sz="2800" b="1" dirty="0">
                <a:solidFill>
                  <a:schemeClr val="tx1">
                    <a:lumMod val="85000"/>
                    <a:lumOff val="15000"/>
                  </a:schemeClr>
                </a:solidFill>
                <a:latin typeface="Arial Narrow" panose="020B0606020202030204" pitchFamily="34" charset="0"/>
              </a:rPr>
              <a:t>Nonetheless, by lowering the dose of a DOAC (or not anticoagulating at all), patients are at increased risk for stroke because of inadequate treatment </a:t>
            </a:r>
          </a:p>
          <a:p>
            <a:pPr lvl="1" defTabSz="914400">
              <a:buClr>
                <a:srgbClr val="22E6B7"/>
              </a:buClr>
            </a:pPr>
            <a:endParaRPr lang="en-CA" sz="2800" b="1" dirty="0">
              <a:solidFill>
                <a:schemeClr val="tx1">
                  <a:lumMod val="85000"/>
                  <a:lumOff val="15000"/>
                </a:schemeClr>
              </a:solidFill>
              <a:latin typeface="Arial Narrow" panose="020B0606020202030204" pitchFamily="34" charset="0"/>
            </a:endParaRPr>
          </a:p>
          <a:p>
            <a:pPr marL="741363" lvl="1" indent="-284163" defTabSz="914400">
              <a:buClr>
                <a:srgbClr val="22E6B7"/>
              </a:buClr>
              <a:buFont typeface="Wingdings" panose="05000000000000000000" pitchFamily="2" charset="2"/>
              <a:buChar char="§"/>
            </a:pPr>
            <a:r>
              <a:rPr lang="en-CA" sz="2800" b="1" dirty="0">
                <a:solidFill>
                  <a:schemeClr val="tx1">
                    <a:lumMod val="85000"/>
                    <a:lumOff val="15000"/>
                  </a:schemeClr>
                </a:solidFill>
                <a:latin typeface="Arial Narrow" panose="020B0606020202030204" pitchFamily="34" charset="0"/>
              </a:rPr>
              <a:t>Physicians perceive older patients with AF having a stroke as the “natural course” of the disease vs. causing a bleed as a result of their actions</a:t>
            </a:r>
          </a:p>
        </p:txBody>
      </p:sp>
    </p:spTree>
    <p:extLst>
      <p:ext uri="{BB962C8B-B14F-4D97-AF65-F5344CB8AC3E}">
        <p14:creationId xmlns:p14="http://schemas.microsoft.com/office/powerpoint/2010/main" val="176323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extLst>
              <a:ext uri="{BEBA8EAE-BF5A-486C-A8C5-ECC9F3942E4B}">
                <a14:imgProps xmlns:a14="http://schemas.microsoft.com/office/drawing/2010/main">
                  <a14:imgLayer r:embed="rId4">
                    <a14:imgEffect>
                      <a14:saturation sat="0"/>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2198047"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9</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8" name="TextBox 7">
            <a:extLst>
              <a:ext uri="{FF2B5EF4-FFF2-40B4-BE49-F238E27FC236}">
                <a16:creationId xmlns:a16="http://schemas.microsoft.com/office/drawing/2014/main" id="{237A5D91-CBC6-4335-957F-515505D3A37C}"/>
              </a:ext>
            </a:extLst>
          </p:cNvPr>
          <p:cNvSpPr txBox="1"/>
          <p:nvPr/>
        </p:nvSpPr>
        <p:spPr>
          <a:xfrm>
            <a:off x="2316899" y="2535905"/>
            <a:ext cx="6677278" cy="2123658"/>
          </a:xfrm>
          <a:prstGeom prst="rect">
            <a:avLst/>
          </a:prstGeom>
          <a:noFill/>
        </p:spPr>
        <p:txBody>
          <a:bodyPr wrap="square" rtlCol="0" anchor="ctr">
            <a:spAutoFit/>
          </a:bodyPr>
          <a:lstStyle/>
          <a:p>
            <a:pPr lvl="0" algn="ctr"/>
            <a:r>
              <a:rPr lang="en-CA" sz="4400" b="1" dirty="0">
                <a:solidFill>
                  <a:prstClr val="white"/>
                </a:solidFill>
                <a:latin typeface="Arial Narrow" panose="020B0606020202030204" pitchFamily="34" charset="0"/>
              </a:rPr>
              <a:t>What are the patterns of DOAC dosing  in American and Canadian practice? </a:t>
            </a:r>
          </a:p>
        </p:txBody>
      </p:sp>
      <p:pic>
        <p:nvPicPr>
          <p:cNvPr id="9" name="Picture 8" descr="A close up of a logo&#10;&#10;Description automatically generated">
            <a:extLst>
              <a:ext uri="{FF2B5EF4-FFF2-40B4-BE49-F238E27FC236}">
                <a16:creationId xmlns:a16="http://schemas.microsoft.com/office/drawing/2014/main" id="{0102BBBE-2CA1-4446-8453-E18627ADF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925" y="2270438"/>
            <a:ext cx="1400198" cy="3153600"/>
          </a:xfrm>
          <a:prstGeom prst="rect">
            <a:avLst/>
          </a:prstGeom>
        </p:spPr>
      </p:pic>
    </p:spTree>
    <p:extLst>
      <p:ext uri="{BB962C8B-B14F-4D97-AF65-F5344CB8AC3E}">
        <p14:creationId xmlns:p14="http://schemas.microsoft.com/office/powerpoint/2010/main" val="1495940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Use of Oral Anticoagulation in Canadian Patients with NVAF</a:t>
            </a:r>
          </a:p>
        </p:txBody>
      </p:sp>
      <p:sp>
        <p:nvSpPr>
          <p:cNvPr id="41" name="TextBox 40">
            <a:extLst>
              <a:ext uri="{FF2B5EF4-FFF2-40B4-BE49-F238E27FC236}">
                <a16:creationId xmlns:a16="http://schemas.microsoft.com/office/drawing/2014/main" id="{AC994996-087C-4F2B-B9CF-DD8128B6951F}"/>
              </a:ext>
            </a:extLst>
          </p:cNvPr>
          <p:cNvSpPr txBox="1"/>
          <p:nvPr/>
        </p:nvSpPr>
        <p:spPr>
          <a:xfrm>
            <a:off x="228127" y="1428937"/>
            <a:ext cx="8915873" cy="4716977"/>
          </a:xfrm>
          <a:prstGeom prst="rect">
            <a:avLst/>
          </a:prstGeom>
          <a:noFill/>
        </p:spPr>
        <p:txBody>
          <a:bodyPr wrap="square" lIns="38397" tIns="19199" rIns="38397" bIns="19199" rtlCol="0">
            <a:spAutoFit/>
          </a:bodyPr>
          <a:lstStyle/>
          <a:p>
            <a:pPr marL="342900" marR="0" lvl="0" indent="-342900" algn="l" defTabSz="685800" rtl="0" eaLnBrk="1" fontAlgn="auto" latinLnBrk="0" hangingPunct="1">
              <a:lnSpc>
                <a:spcPct val="100000"/>
              </a:lnSpc>
              <a:spcBef>
                <a:spcPts val="0"/>
              </a:spcBef>
              <a:spcAft>
                <a:spcPts val="0"/>
              </a:spcAft>
              <a:buClr>
                <a:srgbClr val="22E6B7"/>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7,019 patients with NVAF from 735 primary care physician practices</a:t>
            </a:r>
          </a:p>
          <a:p>
            <a:pPr marL="342900" marR="0" lvl="0" indent="-342900" algn="l" defTabSz="685800" rtl="0" eaLnBrk="1" fontAlgn="auto" latinLnBrk="0" hangingPunct="1">
              <a:lnSpc>
                <a:spcPct val="100000"/>
              </a:lnSpc>
              <a:spcBef>
                <a:spcPts val="0"/>
              </a:spcBef>
              <a:spcAft>
                <a:spcPts val="0"/>
              </a:spcAft>
              <a:buClr>
                <a:srgbClr val="22E6B7"/>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Over 90% of patients with CHADS</a:t>
            </a:r>
            <a:r>
              <a:rPr kumimoji="0" lang="en-CA" sz="2400" b="1" i="0" u="none" strike="noStrike" kern="1200" cap="none" spc="0" normalizeH="0" baseline="-25000" noProof="0" dirty="0">
                <a:ln>
                  <a:noFill/>
                </a:ln>
                <a:solidFill>
                  <a:prstClr val="black">
                    <a:lumMod val="75000"/>
                    <a:lumOff val="25000"/>
                  </a:prstClr>
                </a:solidFill>
                <a:effectLst/>
                <a:uLnTx/>
                <a:uFillTx/>
                <a:latin typeface="Arial Narrow" panose="020B0606020202030204" pitchFamily="34" charset="0"/>
                <a:ea typeface="+mn-ea"/>
                <a:cs typeface="+mn-cs"/>
              </a:rPr>
              <a:t>2</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&gt;1 receiving oral anticoagulation</a:t>
            </a:r>
          </a:p>
          <a:p>
            <a:pPr marL="0" marR="0" lvl="0" indent="0" algn="l" defTabSz="685800" rtl="0" eaLnBrk="1" fontAlgn="auto" latinLnBrk="0" hangingPunct="1">
              <a:lnSpc>
                <a:spcPct val="100000"/>
              </a:lnSpc>
              <a:spcBef>
                <a:spcPts val="0"/>
              </a:spcBef>
              <a:spcAft>
                <a:spcPts val="0"/>
              </a:spcAft>
              <a:buClr>
                <a:srgbClr val="00B0F0"/>
              </a:buClr>
              <a:buSzTx/>
              <a:buFontTx/>
              <a:buNone/>
              <a:tabLst/>
              <a:defRPr/>
            </a:pPr>
            <a:endParaRPr kumimoji="0" lang="en-CA" sz="2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685800" rtl="0" eaLnBrk="1" fontAlgn="auto" latinLnBrk="0" hangingPunct="1">
              <a:lnSpc>
                <a:spcPct val="100000"/>
              </a:lnSpc>
              <a:spcBef>
                <a:spcPts val="0"/>
              </a:spcBef>
              <a:spcAft>
                <a:spcPts val="0"/>
              </a:spcAft>
              <a:buClr>
                <a:srgbClr val="00B0F0"/>
              </a:buClr>
              <a:buSzTx/>
              <a:buFontTx/>
              <a:buNone/>
              <a:tabLst/>
              <a:defRPr/>
            </a:pPr>
            <a:r>
              <a:rPr kumimoji="0" lang="en-CA" sz="3600" b="1" i="0" u="none" strike="noStrike" kern="1200" cap="none" spc="0" normalizeH="0" baseline="0" noProof="0" dirty="0">
                <a:ln w="22225">
                  <a:solidFill>
                    <a:srgbClr val="13A985"/>
                  </a:solidFill>
                  <a:prstDash val="solid"/>
                </a:ln>
                <a:solidFill>
                  <a:srgbClr val="7FF1D6"/>
                </a:solidFill>
                <a:effectLst/>
                <a:uLnTx/>
                <a:uFillTx/>
                <a:latin typeface="Arial Narrow" panose="020B0606020202030204" pitchFamily="34" charset="0"/>
                <a:ea typeface="+mn-ea"/>
                <a:cs typeface="+mn-cs"/>
              </a:rPr>
              <a:t>BUT …. </a:t>
            </a:r>
          </a:p>
          <a:p>
            <a:pPr marL="0" marR="0" lvl="0" indent="0" algn="ctr" defTabSz="685800" rtl="0" eaLnBrk="1" fontAlgn="auto" latinLnBrk="0" hangingPunct="1">
              <a:lnSpc>
                <a:spcPct val="100000"/>
              </a:lnSpc>
              <a:spcBef>
                <a:spcPts val="0"/>
              </a:spcBef>
              <a:spcAft>
                <a:spcPts val="0"/>
              </a:spcAft>
              <a:buClr>
                <a:srgbClr val="00B0F0"/>
              </a:buClr>
              <a:buSzTx/>
              <a:buFontTx/>
              <a:buNone/>
              <a:tabLst/>
              <a:defRPr/>
            </a:pPr>
            <a:endParaRPr kumimoji="0" lang="en-CA" sz="2800" b="1" i="0" u="none" strike="noStrike" kern="1200" cap="none" spc="0" normalizeH="0" baseline="0" noProof="0" dirty="0">
              <a:ln w="22225">
                <a:solidFill>
                  <a:srgbClr val="183059"/>
                </a:solidFill>
                <a:prstDash val="solid"/>
              </a:ln>
              <a:solidFill>
                <a:srgbClr val="00B0F0"/>
              </a:solidFill>
              <a:effectLst/>
              <a:uLnTx/>
              <a:uFillTx/>
              <a:latin typeface="Arial Narrow" panose="020B0606020202030204" pitchFamily="34" charset="0"/>
              <a:ea typeface="+mn-ea"/>
              <a:cs typeface="+mn-cs"/>
            </a:endParaRPr>
          </a:p>
          <a:p>
            <a:pPr marL="342900" marR="0" lvl="0" indent="-342900" algn="l" defTabSz="685800" rtl="0" eaLnBrk="1" fontAlgn="auto" latinLnBrk="0" hangingPunct="1">
              <a:lnSpc>
                <a:spcPct val="100000"/>
              </a:lnSpc>
              <a:spcBef>
                <a:spcPts val="0"/>
              </a:spcBef>
              <a:spcAft>
                <a:spcPts val="0"/>
              </a:spcAft>
              <a:buClr>
                <a:srgbClr val="22E6B7"/>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Over 50% of patients on OAC taking warfarin</a:t>
            </a:r>
          </a:p>
          <a:p>
            <a:pPr marL="685800" marR="0" lvl="1" indent="-342900" algn="l" defTabSz="685800" rtl="0" eaLnBrk="1" fontAlgn="auto" latinLnBrk="0" hangingPunct="1">
              <a:lnSpc>
                <a:spcPct val="100000"/>
              </a:lnSpc>
              <a:spcBef>
                <a:spcPts val="0"/>
              </a:spcBef>
              <a:spcAft>
                <a:spcPts val="0"/>
              </a:spcAft>
              <a:buClr>
                <a:srgbClr val="7FF1D6"/>
              </a:buClr>
              <a:buSzTx/>
              <a:buFont typeface="Arial" panose="020B0604020202020204" pitchFamily="34" charset="0"/>
              <a:buChar char="•"/>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30.9% of patients on warfarin TTR &lt; 65%</a:t>
            </a:r>
          </a:p>
          <a:p>
            <a:pPr marL="342900" marR="0" lvl="0" indent="-342900" algn="l" defTabSz="685800" rtl="0" eaLnBrk="1" fontAlgn="auto" latinLnBrk="0" hangingPunct="1">
              <a:lnSpc>
                <a:spcPct val="100000"/>
              </a:lnSpc>
              <a:spcBef>
                <a:spcPts val="0"/>
              </a:spcBef>
              <a:spcAft>
                <a:spcPts val="0"/>
              </a:spcAft>
              <a:buClr>
                <a:srgbClr val="22E6B7"/>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Of the patients on DOACs, 11.7% were on the wrong dose</a:t>
            </a:r>
          </a:p>
          <a:p>
            <a:pPr marL="685800" marR="0" lvl="1" indent="-342900" algn="l" defTabSz="685800" rtl="0" eaLnBrk="1" fontAlgn="auto" latinLnBrk="0" hangingPunct="1">
              <a:lnSpc>
                <a:spcPct val="100000"/>
              </a:lnSpc>
              <a:spcBef>
                <a:spcPts val="0"/>
              </a:spcBef>
              <a:spcAft>
                <a:spcPts val="0"/>
              </a:spcAft>
              <a:buClr>
                <a:srgbClr val="7FF1D6"/>
              </a:buClr>
              <a:buSzTx/>
              <a:buFont typeface="Arial" panose="020B0604020202020204" pitchFamily="34" charset="0"/>
              <a:buChar char="•"/>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7.4% under-dosed</a:t>
            </a:r>
          </a:p>
          <a:p>
            <a:pPr marL="685800" marR="0" lvl="1" indent="-342900" algn="l" defTabSz="685800" rtl="0" eaLnBrk="1" fontAlgn="auto" latinLnBrk="0" hangingPunct="1">
              <a:lnSpc>
                <a:spcPct val="100000"/>
              </a:lnSpc>
              <a:spcBef>
                <a:spcPts val="0"/>
              </a:spcBef>
              <a:spcAft>
                <a:spcPts val="0"/>
              </a:spcAft>
              <a:buClr>
                <a:srgbClr val="7FF1D6"/>
              </a:buClr>
              <a:buSzTx/>
              <a:buFont typeface="Arial" panose="020B0604020202020204" pitchFamily="34" charset="0"/>
              <a:buChar char="•"/>
              <a:tabLst/>
              <a:defRPr/>
            </a:pPr>
            <a:r>
              <a:rPr kumimoji="0" lang="en-CA" sz="2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4.3% over-dosed </a:t>
            </a:r>
          </a:p>
          <a:p>
            <a:pPr marL="342900" marR="0" lvl="0" indent="-342900" algn="l" defTabSz="685800" rtl="0" eaLnBrk="1" fontAlgn="auto" latinLnBrk="0" hangingPunct="1">
              <a:lnSpc>
                <a:spcPct val="100000"/>
              </a:lnSpc>
              <a:spcBef>
                <a:spcPts val="0"/>
              </a:spcBef>
              <a:spcAft>
                <a:spcPts val="0"/>
              </a:spcAft>
              <a:buClr>
                <a:srgbClr val="22E6B7"/>
              </a:buClr>
              <a:buSzTx/>
              <a:buFont typeface="Wingdings" panose="05000000000000000000" pitchFamily="2" charset="2"/>
              <a:buChar char="§"/>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Additional 3.2% of patients on DOAC were contraindicated by renal function</a:t>
            </a:r>
          </a:p>
        </p:txBody>
      </p:sp>
      <p:sp>
        <p:nvSpPr>
          <p:cNvPr id="69" name="Text Box 3">
            <a:extLst>
              <a:ext uri="{FF2B5EF4-FFF2-40B4-BE49-F238E27FC236}">
                <a16:creationId xmlns:a16="http://schemas.microsoft.com/office/drawing/2014/main" id="{75DB3C29-2C45-4211-8D4E-ECCFB4460A53}"/>
              </a:ext>
            </a:extLst>
          </p:cNvPr>
          <p:cNvSpPr txBox="1">
            <a:spLocks noChangeArrowheads="1"/>
          </p:cNvSpPr>
          <p:nvPr/>
        </p:nvSpPr>
        <p:spPr bwMode="auto">
          <a:xfrm>
            <a:off x="161925" y="6048787"/>
            <a:ext cx="265214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NVAF: Non Valvular Atrial Fibrillation</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Bell AD, et al. Am J </a:t>
            </a:r>
            <a:r>
              <a:rPr kumimoji="0" lang="en-CA" alt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Cardiol</a:t>
            </a:r>
            <a:r>
              <a:rPr kumimoji="0" lang="en-CA"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2016 Apr 1;117(7):1107-11</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Tree>
    <p:extLst>
      <p:ext uri="{BB962C8B-B14F-4D97-AF65-F5344CB8AC3E}">
        <p14:creationId xmlns:p14="http://schemas.microsoft.com/office/powerpoint/2010/main" val="22351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64"/>
            <a:ext cx="6873876"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DOAC Under- and Over-Dosing and Associated Outcomes: ORBIT-AF II</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sp>
        <p:nvSpPr>
          <p:cNvPr id="8" name="Rectangle 7">
            <a:extLst>
              <a:ext uri="{FF2B5EF4-FFF2-40B4-BE49-F238E27FC236}">
                <a16:creationId xmlns:a16="http://schemas.microsoft.com/office/drawing/2014/main" id="{F599AC02-ABA7-4F24-8A1D-86F9F6C79F50}"/>
              </a:ext>
            </a:extLst>
          </p:cNvPr>
          <p:cNvSpPr/>
          <p:nvPr/>
        </p:nvSpPr>
        <p:spPr>
          <a:xfrm>
            <a:off x="498765" y="1536174"/>
            <a:ext cx="8174180" cy="4154984"/>
          </a:xfrm>
          <a:prstGeom prst="rect">
            <a:avLst/>
          </a:prstGeom>
        </p:spPr>
        <p:txBody>
          <a:bodyPr wrap="square">
            <a:spAutoFit/>
          </a:bodyPr>
          <a:lstStyle/>
          <a:p>
            <a:pPr marL="457200" indent="-457200">
              <a:buClr>
                <a:srgbClr val="13A582"/>
              </a:buClr>
              <a:buFont typeface="Wingdings" panose="05000000000000000000" pitchFamily="2" charset="2"/>
              <a:buChar char="§"/>
            </a:pPr>
            <a:r>
              <a:rPr lang="en-CA" sz="2800" b="1" dirty="0">
                <a:latin typeface="Arial Narrow" panose="020B0606020202030204" pitchFamily="34" charset="0"/>
              </a:rPr>
              <a:t>Observational analysis of the Outcomes Registry for Better Informed Treatment of Atrial Fibrillation phase II (ORBIT-AF II) project suggested</a:t>
            </a:r>
          </a:p>
          <a:p>
            <a:pPr>
              <a:buClr>
                <a:srgbClr val="13A582"/>
              </a:buClr>
            </a:pPr>
            <a:endParaRPr lang="en-CA" sz="2400" b="1" dirty="0">
              <a:latin typeface="Arial Narrow" panose="020B0606020202030204" pitchFamily="34" charset="0"/>
            </a:endParaRPr>
          </a:p>
          <a:p>
            <a:pPr marL="914400" lvl="1" indent="-457200">
              <a:buClr>
                <a:srgbClr val="22E6B7"/>
              </a:buClr>
              <a:buFont typeface="Wingdings" panose="05000000000000000000" pitchFamily="2" charset="2"/>
              <a:buChar char="§"/>
            </a:pPr>
            <a:r>
              <a:rPr lang="en-CA" sz="2600" b="1" dirty="0">
                <a:latin typeface="Arial Narrow" panose="020B0606020202030204" pitchFamily="34" charset="0"/>
              </a:rPr>
              <a:t>DOAC under- (~9%) or over-dosing (~3%) in patients according to U.S. labeling</a:t>
            </a:r>
          </a:p>
          <a:p>
            <a:pPr marL="914400" lvl="1" indent="-457200">
              <a:buClr>
                <a:srgbClr val="22E6B7"/>
              </a:buClr>
              <a:buFont typeface="Wingdings" panose="05000000000000000000" pitchFamily="2" charset="2"/>
              <a:buChar char="§"/>
            </a:pPr>
            <a:r>
              <a:rPr lang="en-CA" sz="2600" b="1" dirty="0">
                <a:latin typeface="Arial Narrow" panose="020B0606020202030204" pitchFamily="34" charset="0"/>
              </a:rPr>
              <a:t>Overdosing  associated with increased all-cause mortality</a:t>
            </a:r>
          </a:p>
          <a:p>
            <a:pPr marL="914400" lvl="1" indent="-457200">
              <a:buClr>
                <a:srgbClr val="22E6B7"/>
              </a:buClr>
              <a:buFont typeface="Wingdings" panose="05000000000000000000" pitchFamily="2" charset="2"/>
              <a:buChar char="§"/>
            </a:pPr>
            <a:r>
              <a:rPr lang="en-CA" sz="2600" b="1" dirty="0">
                <a:latin typeface="Arial Narrow" panose="020B0606020202030204" pitchFamily="34" charset="0"/>
              </a:rPr>
              <a:t>Underdosing associated with increased risk for cardiovascular hospitalization</a:t>
            </a:r>
          </a:p>
        </p:txBody>
      </p:sp>
      <p:sp>
        <p:nvSpPr>
          <p:cNvPr id="9" name="Rectangle 8">
            <a:extLst>
              <a:ext uri="{FF2B5EF4-FFF2-40B4-BE49-F238E27FC236}">
                <a16:creationId xmlns:a16="http://schemas.microsoft.com/office/drawing/2014/main" id="{4913EFDC-D293-42CB-B83E-DDF77D33A45B}"/>
              </a:ext>
            </a:extLst>
          </p:cNvPr>
          <p:cNvSpPr/>
          <p:nvPr/>
        </p:nvSpPr>
        <p:spPr>
          <a:xfrm>
            <a:off x="274320" y="6405416"/>
            <a:ext cx="5680710" cy="246221"/>
          </a:xfrm>
          <a:prstGeom prst="rect">
            <a:avLst/>
          </a:prstGeom>
        </p:spPr>
        <p:txBody>
          <a:bodyPr wrap="square">
            <a:spAutoFit/>
          </a:bodyPr>
          <a:lstStyle/>
          <a:p>
            <a:r>
              <a:rPr lang="en-CA" sz="1000" dirty="0">
                <a:solidFill>
                  <a:schemeClr val="bg1"/>
                </a:solidFill>
                <a:latin typeface="Arial Narrow" panose="020B0606020202030204" pitchFamily="34" charset="0"/>
              </a:rPr>
              <a:t>Steinberg BA, et al. J Am Heart Assoc. 2018 Feb 16;7(4)</a:t>
            </a:r>
          </a:p>
        </p:txBody>
      </p:sp>
    </p:spTree>
    <p:extLst>
      <p:ext uri="{BB962C8B-B14F-4D97-AF65-F5344CB8AC3E}">
        <p14:creationId xmlns:p14="http://schemas.microsoft.com/office/powerpoint/2010/main" val="340547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8150"/>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OPTIMAL AF: Oral Anticoagulant Used in Canada in 2018</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9A107F64-1126-4CFE-9611-A512C25B6D39}"/>
              </a:ext>
            </a:extLst>
          </p:cNvPr>
          <p:cNvSpPr/>
          <p:nvPr/>
        </p:nvSpPr>
        <p:spPr>
          <a:xfrm>
            <a:off x="4034166" y="2756554"/>
            <a:ext cx="5027774" cy="2739211"/>
          </a:xfrm>
          <a:prstGeom prst="rect">
            <a:avLst/>
          </a:prstGeom>
        </p:spPr>
        <p:txBody>
          <a:bodyPr wrap="square">
            <a:spAutoFit/>
          </a:bodyPr>
          <a:lstStyle/>
          <a:p>
            <a:pPr lvl="0" defTabSz="685800">
              <a:buClr>
                <a:srgbClr val="13A582"/>
              </a:buClr>
            </a:pPr>
            <a:r>
              <a:rPr lang="en-CA" sz="2400" b="1" dirty="0">
                <a:latin typeface="Arial Narrow" panose="020B0606020202030204" pitchFamily="34" charset="0"/>
              </a:rPr>
              <a:t>1641 Canadian NVAF patients enrolled by 102 physicians (8 provinces):</a:t>
            </a:r>
          </a:p>
          <a:p>
            <a:pPr lvl="0" defTabSz="685800">
              <a:buClr>
                <a:srgbClr val="13A582"/>
              </a:buClr>
            </a:pPr>
            <a:endParaRPr lang="en-CA" sz="2800" b="1" dirty="0">
              <a:solidFill>
                <a:schemeClr val="tx1">
                  <a:lumMod val="85000"/>
                  <a:lumOff val="15000"/>
                </a:schemeClr>
              </a:solidFill>
              <a:latin typeface="Arial Narrow" panose="020B0606020202030204" pitchFamily="34" charset="0"/>
            </a:endParaRPr>
          </a:p>
          <a:p>
            <a:pPr marL="800100" lvl="1" indent="-342900">
              <a:buClr>
                <a:srgbClr val="22E6B7"/>
              </a:buClr>
              <a:buFont typeface="Wingdings" panose="05000000000000000000" pitchFamily="2" charset="2"/>
              <a:buChar char="§"/>
            </a:pPr>
            <a:r>
              <a:rPr lang="en-CA" sz="2400" b="1" dirty="0">
                <a:solidFill>
                  <a:schemeClr val="tx1">
                    <a:lumMod val="65000"/>
                    <a:lumOff val="35000"/>
                  </a:schemeClr>
                </a:solidFill>
                <a:latin typeface="Arial Narrow" panose="020B0606020202030204" pitchFamily="34" charset="0"/>
              </a:rPr>
              <a:t>More than 8 in 10 patients were receiving a DOAC for stroke prevention as per CCS AF Guideline recommendations</a:t>
            </a:r>
          </a:p>
        </p:txBody>
      </p:sp>
      <p:sp>
        <p:nvSpPr>
          <p:cNvPr id="14" name="TextBox 13">
            <a:extLst>
              <a:ext uri="{FF2B5EF4-FFF2-40B4-BE49-F238E27FC236}">
                <a16:creationId xmlns:a16="http://schemas.microsoft.com/office/drawing/2014/main" id="{E3A56447-C0FE-428A-80ED-A26904B0D230}"/>
              </a:ext>
            </a:extLst>
          </p:cNvPr>
          <p:cNvSpPr txBox="1"/>
          <p:nvPr/>
        </p:nvSpPr>
        <p:spPr>
          <a:xfrm>
            <a:off x="1383864" y="3872635"/>
            <a:ext cx="1322356" cy="461665"/>
          </a:xfrm>
          <a:prstGeom prst="rect">
            <a:avLst/>
          </a:prstGeom>
          <a:noFill/>
        </p:spPr>
        <p:txBody>
          <a:bodyPr wrap="square" rtlCol="0">
            <a:spAutoFit/>
          </a:bodyPr>
          <a:lstStyle/>
          <a:p>
            <a:pPr algn="ctr" defTabSz="342900"/>
            <a:r>
              <a:rPr lang="en-CA" sz="2400" b="1" dirty="0">
                <a:solidFill>
                  <a:prstClr val="black"/>
                </a:solidFill>
                <a:latin typeface="Arial Narrow" panose="020B0606020202030204" pitchFamily="34" charset="0"/>
              </a:rPr>
              <a:t>n=1,681</a:t>
            </a:r>
            <a:endParaRPr lang="en-US" sz="2400" b="1" dirty="0">
              <a:solidFill>
                <a:prstClr val="black"/>
              </a:solidFill>
              <a:latin typeface="Arial Narrow" panose="020B0606020202030204" pitchFamily="34" charset="0"/>
            </a:endParaRPr>
          </a:p>
        </p:txBody>
      </p:sp>
      <p:sp>
        <p:nvSpPr>
          <p:cNvPr id="16" name="Text Box 3">
            <a:extLst>
              <a:ext uri="{FF2B5EF4-FFF2-40B4-BE49-F238E27FC236}">
                <a16:creationId xmlns:a16="http://schemas.microsoft.com/office/drawing/2014/main" id="{BCAF536B-FC76-41C5-9098-E020677CDDD4}"/>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3" name="Picture 2">
            <a:extLst>
              <a:ext uri="{FF2B5EF4-FFF2-40B4-BE49-F238E27FC236}">
                <a16:creationId xmlns:a16="http://schemas.microsoft.com/office/drawing/2014/main" id="{90F3579E-8010-4F82-8906-CEF0C2ADB5E8}"/>
              </a:ext>
            </a:extLst>
          </p:cNvPr>
          <p:cNvPicPr>
            <a:picLocks noChangeAspect="1"/>
          </p:cNvPicPr>
          <p:nvPr/>
        </p:nvPicPr>
        <p:blipFill>
          <a:blip r:embed="rId5"/>
          <a:stretch>
            <a:fillRect/>
          </a:stretch>
        </p:blipFill>
        <p:spPr>
          <a:xfrm>
            <a:off x="-628286" y="1545433"/>
            <a:ext cx="5346655" cy="4791871"/>
          </a:xfrm>
          <a:prstGeom prst="rect">
            <a:avLst/>
          </a:prstGeom>
        </p:spPr>
      </p:pic>
    </p:spTree>
    <p:extLst>
      <p:ext uri="{BB962C8B-B14F-4D97-AF65-F5344CB8AC3E}">
        <p14:creationId xmlns:p14="http://schemas.microsoft.com/office/powerpoint/2010/main" val="2780886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40968" y="-18922"/>
            <a:ext cx="6626225" cy="1200329"/>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OPTIMAL AF: </a:t>
            </a:r>
          </a:p>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DOAC Dose and Concordance*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6" name="Text Box 3">
            <a:extLst>
              <a:ext uri="{FF2B5EF4-FFF2-40B4-BE49-F238E27FC236}">
                <a16:creationId xmlns:a16="http://schemas.microsoft.com/office/drawing/2014/main" id="{BCAF536B-FC76-41C5-9098-E020677CDDD4}"/>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
        <p:nvSpPr>
          <p:cNvPr id="12" name="TextBox 11">
            <a:extLst>
              <a:ext uri="{FF2B5EF4-FFF2-40B4-BE49-F238E27FC236}">
                <a16:creationId xmlns:a16="http://schemas.microsoft.com/office/drawing/2014/main" id="{7D074BFF-0C38-472E-AE1C-6394623C5742}"/>
              </a:ext>
            </a:extLst>
          </p:cNvPr>
          <p:cNvSpPr txBox="1"/>
          <p:nvPr/>
        </p:nvSpPr>
        <p:spPr>
          <a:xfrm>
            <a:off x="718893" y="1230995"/>
            <a:ext cx="298115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Standard Dose (n=829)</a:t>
            </a:r>
            <a:endPar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7" name="TextBox 16">
            <a:extLst>
              <a:ext uri="{FF2B5EF4-FFF2-40B4-BE49-F238E27FC236}">
                <a16:creationId xmlns:a16="http://schemas.microsoft.com/office/drawing/2014/main" id="{B45148C2-5029-4AC0-A2E9-6DADC4B80ECE}"/>
              </a:ext>
            </a:extLst>
          </p:cNvPr>
          <p:cNvSpPr txBox="1"/>
          <p:nvPr/>
        </p:nvSpPr>
        <p:spPr>
          <a:xfrm>
            <a:off x="5074992" y="1265068"/>
            <a:ext cx="298115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2400" b="1" dirty="0">
                <a:solidFill>
                  <a:prstClr val="black"/>
                </a:solidFill>
                <a:latin typeface="Arial Narrow" panose="020B0606020202030204" pitchFamily="34" charset="0"/>
              </a:rPr>
              <a:t>Reduced</a:t>
            </a:r>
            <a:r>
              <a:rPr kumimoji="0" lang="en-CA"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Dose (n=264)</a:t>
            </a:r>
            <a:endParaRPr kumimoji="0" lang="en-US" sz="2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9" name="Rectangle 18">
            <a:extLst>
              <a:ext uri="{FF2B5EF4-FFF2-40B4-BE49-F238E27FC236}">
                <a16:creationId xmlns:a16="http://schemas.microsoft.com/office/drawing/2014/main" id="{F10E57F5-B1F4-4346-BD75-DCE179E011A3}"/>
              </a:ext>
            </a:extLst>
          </p:cNvPr>
          <p:cNvSpPr/>
          <p:nvPr/>
        </p:nvSpPr>
        <p:spPr>
          <a:xfrm>
            <a:off x="-954493" y="5669099"/>
            <a:ext cx="10747080" cy="707886"/>
          </a:xfrm>
          <a:prstGeom prst="rect">
            <a:avLst/>
          </a:prstGeom>
        </p:spPr>
        <p:txBody>
          <a:bodyPr wrap="square">
            <a:spAutoFit/>
          </a:bodyPr>
          <a:lstStyle/>
          <a:p>
            <a:pPr algn="ctr" defTabSz="342900"/>
            <a:r>
              <a:rPr lang="en-CA" sz="2000" b="1" dirty="0">
                <a:solidFill>
                  <a:prstClr val="black"/>
                </a:solidFill>
                <a:latin typeface="Arial Narrow" panose="020B0606020202030204" pitchFamily="34" charset="0"/>
              </a:rPr>
              <a:t>*Concordant with Health Canada Product Monograph prescribing recommendations</a:t>
            </a:r>
          </a:p>
          <a:p>
            <a:pPr algn="ctr" defTabSz="342900"/>
            <a:r>
              <a:rPr lang="en-CA" sz="2000" b="1" baseline="30000" dirty="0">
                <a:solidFill>
                  <a:prstClr val="black"/>
                </a:solidFill>
                <a:latin typeface="Arial Narrow" panose="020B0606020202030204" pitchFamily="34" charset="0"/>
              </a:rPr>
              <a:t>+</a:t>
            </a:r>
            <a:r>
              <a:rPr lang="en-CA" sz="2000" b="1" dirty="0">
                <a:solidFill>
                  <a:prstClr val="black"/>
                </a:solidFill>
                <a:latin typeface="Arial Narrow" panose="020B0606020202030204" pitchFamily="34" charset="0"/>
              </a:rPr>
              <a:t>Dosing information available</a:t>
            </a:r>
            <a:endParaRPr lang="en-US" sz="2000" b="1" dirty="0">
              <a:solidFill>
                <a:prstClr val="black"/>
              </a:solidFill>
              <a:latin typeface="Arial Narrow" panose="020B0606020202030204" pitchFamily="34" charset="0"/>
            </a:endParaRPr>
          </a:p>
        </p:txBody>
      </p:sp>
      <p:pic>
        <p:nvPicPr>
          <p:cNvPr id="2" name="Picture 1">
            <a:extLst>
              <a:ext uri="{FF2B5EF4-FFF2-40B4-BE49-F238E27FC236}">
                <a16:creationId xmlns:a16="http://schemas.microsoft.com/office/drawing/2014/main" id="{AA2E0491-58A3-4D3C-8FCF-60E3AA70277F}"/>
              </a:ext>
            </a:extLst>
          </p:cNvPr>
          <p:cNvPicPr>
            <a:picLocks noChangeAspect="1"/>
          </p:cNvPicPr>
          <p:nvPr/>
        </p:nvPicPr>
        <p:blipFill>
          <a:blip r:embed="rId5"/>
          <a:stretch>
            <a:fillRect/>
          </a:stretch>
        </p:blipFill>
        <p:spPr>
          <a:xfrm>
            <a:off x="-82615" y="1637539"/>
            <a:ext cx="9144000" cy="4262861"/>
          </a:xfrm>
          <a:prstGeom prst="rect">
            <a:avLst/>
          </a:prstGeom>
        </p:spPr>
      </p:pic>
    </p:spTree>
    <p:extLst>
      <p:ext uri="{BB962C8B-B14F-4D97-AF65-F5344CB8AC3E}">
        <p14:creationId xmlns:p14="http://schemas.microsoft.com/office/powerpoint/2010/main" val="63581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10" name="TextBox 9">
            <a:extLst>
              <a:ext uri="{FF2B5EF4-FFF2-40B4-BE49-F238E27FC236}">
                <a16:creationId xmlns:a16="http://schemas.microsoft.com/office/drawing/2014/main" id="{4D578546-C83B-412E-B30A-52C39248596B}"/>
              </a:ext>
            </a:extLst>
          </p:cNvPr>
          <p:cNvSpPr txBox="1"/>
          <p:nvPr/>
        </p:nvSpPr>
        <p:spPr>
          <a:xfrm>
            <a:off x="3247977" y="1383275"/>
            <a:ext cx="5760720" cy="584775"/>
          </a:xfrm>
          <a:prstGeom prst="rect">
            <a:avLst/>
          </a:prstGeom>
          <a:solidFill>
            <a:srgbClr val="9FF3DD"/>
          </a:solid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Jean Bella’s ECG</a:t>
            </a:r>
            <a:endPar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pic>
        <p:nvPicPr>
          <p:cNvPr id="11" name="Picture 2" descr="Image result for atrial fibrillation ecg undulating baseline">
            <a:extLst>
              <a:ext uri="{FF2B5EF4-FFF2-40B4-BE49-F238E27FC236}">
                <a16:creationId xmlns:a16="http://schemas.microsoft.com/office/drawing/2014/main" id="{4D67918F-F811-49B7-9D45-FAD8D10CE23B}"/>
              </a:ext>
            </a:extLst>
          </p:cNvPr>
          <p:cNvPicPr>
            <a:picLocks noChangeAspect="1" noChangeArrowheads="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247977" y="2024263"/>
            <a:ext cx="5787950" cy="32489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17" descr="A person looking at the camera&#10;&#10;Description automatically generated">
            <a:extLst>
              <a:ext uri="{FF2B5EF4-FFF2-40B4-BE49-F238E27FC236}">
                <a16:creationId xmlns:a16="http://schemas.microsoft.com/office/drawing/2014/main" id="{785A4B65-C30D-4035-90D0-98C6FBE8108A}"/>
              </a:ext>
            </a:extLst>
          </p:cNvPr>
          <p:cNvPicPr>
            <a:picLocks noChangeAspect="1"/>
          </p:cNvPicPr>
          <p:nvPr/>
        </p:nvPicPr>
        <p:blipFill>
          <a:blip r:embed="rId7" cstate="hqprint">
            <a:extLst>
              <a:ext uri="{BEBA8EAE-BF5A-486C-A8C5-ECC9F3942E4B}">
                <a14:imgProps xmlns:a14="http://schemas.microsoft.com/office/drawing/2010/main">
                  <a14:imgLayer r:embed="rId8">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181129" y="1125144"/>
            <a:ext cx="3811739" cy="5732856"/>
          </a:xfrm>
          <a:prstGeom prst="rect">
            <a:avLst/>
          </a:prstGeom>
        </p:spPr>
      </p:pic>
      <p:sp>
        <p:nvSpPr>
          <p:cNvPr id="13" name="TextBox 12">
            <a:extLst>
              <a:ext uri="{FF2B5EF4-FFF2-40B4-BE49-F238E27FC236}">
                <a16:creationId xmlns:a16="http://schemas.microsoft.com/office/drawing/2014/main" id="{7EF3743E-2824-494E-9F51-3A6145EF182A}"/>
              </a:ext>
            </a:extLst>
          </p:cNvPr>
          <p:cNvSpPr txBox="1"/>
          <p:nvPr/>
        </p:nvSpPr>
        <p:spPr>
          <a:xfrm>
            <a:off x="75578" y="53068"/>
            <a:ext cx="3108960" cy="892552"/>
          </a:xfrm>
          <a:prstGeom prst="rect">
            <a:avLst/>
          </a:prstGeom>
          <a:noFill/>
        </p:spPr>
        <p:txBody>
          <a:bodyPr wrap="square" rtlCol="0">
            <a:spAutoFit/>
          </a:bodyPr>
          <a:lstStyle/>
          <a:p>
            <a:pPr marR="0" lvl="0" indent="0" algn="r" fontAlgn="auto">
              <a:lnSpc>
                <a:spcPct val="100000"/>
              </a:lnSpc>
              <a:spcBef>
                <a:spcPts val="0"/>
              </a:spcBef>
              <a:spcAft>
                <a:spcPts val="0"/>
              </a:spcAft>
              <a:buClrTx/>
              <a:buSzTx/>
              <a:buFontTx/>
              <a:buNone/>
              <a:tabLst/>
              <a:defRPr/>
            </a:pPr>
            <a:r>
              <a:rPr lang="en-US" sz="32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Jean Bella</a:t>
            </a:r>
          </a:p>
          <a:p>
            <a:pPr marR="0" lvl="0" indent="0" algn="r" fontAlgn="auto">
              <a:lnSpc>
                <a:spcPct val="100000"/>
              </a:lnSpc>
              <a:spcBef>
                <a:spcPts val="0"/>
              </a:spcBef>
              <a:spcAft>
                <a:spcPts val="0"/>
              </a:spcAft>
              <a:buClrTx/>
              <a:buSzTx/>
              <a:buFontTx/>
              <a:buNone/>
              <a:tabLst/>
              <a:defRPr/>
            </a:pPr>
            <a:r>
              <a:rPr lang="en-CA" sz="20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84 </a:t>
            </a:r>
            <a:r>
              <a:rPr lang="en-US" sz="20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years old</a:t>
            </a:r>
            <a:endParaRPr lang="en-CA" sz="2000"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spTree>
    <p:extLst>
      <p:ext uri="{BB962C8B-B14F-4D97-AF65-F5344CB8AC3E}">
        <p14:creationId xmlns:p14="http://schemas.microsoft.com/office/powerpoint/2010/main" val="567106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OPTIMAL-AF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 Dose and Lower Dose Concordance*</a:t>
            </a:r>
          </a:p>
        </p:txBody>
      </p:sp>
      <p:graphicFrame>
        <p:nvGraphicFramePr>
          <p:cNvPr id="9" name="Chart 8">
            <a:extLst>
              <a:ext uri="{FF2B5EF4-FFF2-40B4-BE49-F238E27FC236}">
                <a16:creationId xmlns:a16="http://schemas.microsoft.com/office/drawing/2014/main" id="{907C272F-A79F-42CF-A055-E8BE408A3810}"/>
              </a:ext>
            </a:extLst>
          </p:cNvPr>
          <p:cNvGraphicFramePr/>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B8C944D7-6FEC-416F-9A15-7A9975B0EF72}"/>
              </a:ext>
            </a:extLst>
          </p:cNvPr>
          <p:cNvGraphicFramePr/>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012FD965-209B-4B5C-9C5F-FBED00398299}"/>
              </a:ext>
            </a:extLst>
          </p:cNvPr>
          <p:cNvGraphicFramePr/>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B8D22514-D81D-4545-894E-4CD5FF8C6650}"/>
              </a:ext>
            </a:extLst>
          </p:cNvPr>
          <p:cNvSpPr txBox="1"/>
          <p:nvPr/>
        </p:nvSpPr>
        <p:spPr>
          <a:xfrm>
            <a:off x="318977"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(n=556</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4" name="TextBox 13">
            <a:extLst>
              <a:ext uri="{FF2B5EF4-FFF2-40B4-BE49-F238E27FC236}">
                <a16:creationId xmlns:a16="http://schemas.microsoft.com/office/drawing/2014/main" id="{86C14DF9-7B37-4F20-BC1D-C32F59D97A6D}"/>
              </a:ext>
            </a:extLst>
          </p:cNvPr>
          <p:cNvSpPr txBox="1"/>
          <p:nvPr/>
        </p:nvSpPr>
        <p:spPr>
          <a:xfrm>
            <a:off x="3257108" y="1704022"/>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Dabigatran (n=181</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6" name="TextBox 15">
            <a:extLst>
              <a:ext uri="{FF2B5EF4-FFF2-40B4-BE49-F238E27FC236}">
                <a16:creationId xmlns:a16="http://schemas.microsoft.com/office/drawing/2014/main" id="{64810732-69F7-41E6-A657-C4406B5B3CE5}"/>
              </a:ext>
            </a:extLst>
          </p:cNvPr>
          <p:cNvSpPr txBox="1"/>
          <p:nvPr/>
        </p:nvSpPr>
        <p:spPr>
          <a:xfrm>
            <a:off x="6254009" y="1685849"/>
            <a:ext cx="231258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Rivaroxaban (n=369</a:t>
            </a:r>
            <a:r>
              <a:rPr kumimoji="0" lang="en-CA" sz="1800" b="1" i="0" u="none" strike="noStrike" kern="1200" cap="none" spc="0" normalizeH="0" baseline="30000" noProof="0" dirty="0">
                <a:ln>
                  <a:noFill/>
                </a:ln>
                <a:solidFill>
                  <a:prstClr val="black"/>
                </a:solidFill>
                <a:effectLst/>
                <a:uLnTx/>
                <a:uFillTx/>
                <a:latin typeface="Arial Narrow" panose="020B0606020202030204" pitchFamily="34" charset="0"/>
                <a:ea typeface="+mn-ea"/>
                <a:cs typeface="+mn-cs"/>
              </a:rPr>
              <a:t>+</a:t>
            </a: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7" name="Rectangle 16">
            <a:extLst>
              <a:ext uri="{FF2B5EF4-FFF2-40B4-BE49-F238E27FC236}">
                <a16:creationId xmlns:a16="http://schemas.microsoft.com/office/drawing/2014/main" id="{00B6D353-F601-4EA9-8A37-270708BC777D}"/>
              </a:ext>
            </a:extLst>
          </p:cNvPr>
          <p:cNvSpPr/>
          <p:nvPr/>
        </p:nvSpPr>
        <p:spPr>
          <a:xfrm>
            <a:off x="221679" y="5789746"/>
            <a:ext cx="8528916" cy="430887"/>
          </a:xfrm>
          <a:prstGeom prst="rect">
            <a:avLst/>
          </a:prstGeom>
        </p:spPr>
        <p:txBody>
          <a:bodyPr wrap="square">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*Concordant with Health Canada Product Monograph prescribing recommendations</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30000" noProof="0" dirty="0">
                <a:ln>
                  <a:noFill/>
                </a:ln>
                <a:solidFill>
                  <a:prstClr val="black">
                    <a:lumMod val="85000"/>
                    <a:lumOff val="15000"/>
                  </a:prstClr>
                </a:solidFill>
                <a:effectLst/>
                <a:uLnTx/>
                <a:uFillTx/>
                <a:latin typeface="Arial Narrow" panose="020B0606020202030204" pitchFamily="34" charset="0"/>
                <a:ea typeface="+mn-ea"/>
                <a:cs typeface="+mn-cs"/>
              </a:rPr>
              <a:t>+</a:t>
            </a:r>
            <a:r>
              <a:rPr kumimoji="0" lang="en-CA" sz="11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rPr>
              <a:t>Dosing information available</a:t>
            </a:r>
            <a:endParaRPr kumimoji="0" lang="en-US" sz="11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mn-cs"/>
            </a:endParaRPr>
          </a:p>
        </p:txBody>
      </p:sp>
      <p:sp>
        <p:nvSpPr>
          <p:cNvPr id="19" name="Text Box 3">
            <a:extLst>
              <a:ext uri="{FF2B5EF4-FFF2-40B4-BE49-F238E27FC236}">
                <a16:creationId xmlns:a16="http://schemas.microsoft.com/office/drawing/2014/main" id="{EAD69FB6-7ECB-4D83-83D9-166F808035BF}"/>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Non-vitamin K antagonist Oral Anticoagulant (NOAC) Use and Dosing in Canadian Practice: Insights from the Optimizing </a:t>
            </a:r>
            <a:r>
              <a:rPr kumimoji="0" lang="en-CA" sz="10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PharmacoTherapy</a:t>
            </a:r>
            <a:r>
              <a:rPr kumimoji="0" lang="en-CA"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in the Management Approach to Lowering risk in Atrial Fibrillation (OPTIMAL-AF) Program  - CCS 2018 Poster Presentation</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20" name="Picture 19" descr="A close up of a sign&#10;&#10;Description automatically generated">
            <a:extLst>
              <a:ext uri="{FF2B5EF4-FFF2-40B4-BE49-F238E27FC236}">
                <a16:creationId xmlns:a16="http://schemas.microsoft.com/office/drawing/2014/main" id="{F633B169-8802-47D5-9A25-8F3826698C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Tree>
    <p:extLst>
      <p:ext uri="{BB962C8B-B14F-4D97-AF65-F5344CB8AC3E}">
        <p14:creationId xmlns:p14="http://schemas.microsoft.com/office/powerpoint/2010/main" val="3638014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extLst>
              <a:ext uri="{BEBA8EAE-BF5A-486C-A8C5-ECC9F3942E4B}">
                <a14:imgProps xmlns:a14="http://schemas.microsoft.com/office/drawing/2010/main">
                  <a14:imgLayer r:embed="rId4">
                    <a14:imgEffect>
                      <a14:saturation sat="0"/>
                    </a14:imgEffect>
                  </a14:imgLayer>
                </a14:imgProps>
              </a:ext>
            </a:extLst>
          </a:blip>
          <a:srcRect/>
          <a:stretch>
            <a:fillRect l="-18000" r="-18000"/>
          </a:stretch>
        </a:blipFill>
        <a:effectLst/>
      </p:bgPr>
    </p:bg>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0DA9BE05-A12B-4864-9699-8D3C2BE25C4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2" name="Rectangle 11">
            <a:extLst>
              <a:ext uri="{FF2B5EF4-FFF2-40B4-BE49-F238E27FC236}">
                <a16:creationId xmlns:a16="http://schemas.microsoft.com/office/drawing/2014/main" id="{6D1E992F-12A7-47E3-9322-79461E1F0346}"/>
              </a:ext>
            </a:extLst>
          </p:cNvPr>
          <p:cNvSpPr/>
          <p:nvPr/>
        </p:nvSpPr>
        <p:spPr>
          <a:xfrm>
            <a:off x="0" y="1619932"/>
            <a:ext cx="9144000" cy="4114802"/>
          </a:xfrm>
          <a:prstGeom prst="rect">
            <a:avLst/>
          </a:prstGeom>
          <a:gradFill>
            <a:gsLst>
              <a:gs pos="0">
                <a:srgbClr val="052D23"/>
              </a:gs>
              <a:gs pos="100000">
                <a:srgbClr val="0D755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Connector 13">
            <a:extLst>
              <a:ext uri="{FF2B5EF4-FFF2-40B4-BE49-F238E27FC236}">
                <a16:creationId xmlns:a16="http://schemas.microsoft.com/office/drawing/2014/main" id="{5DB8E82F-9FEC-4A4B-BB0E-16D81D3EFB49}"/>
              </a:ext>
            </a:extLst>
          </p:cNvPr>
          <p:cNvCxnSpPr>
            <a:cxnSpLocks/>
          </p:cNvCxnSpPr>
          <p:nvPr/>
        </p:nvCxnSpPr>
        <p:spPr>
          <a:xfrm>
            <a:off x="2198047" y="2270438"/>
            <a:ext cx="0" cy="275780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83F703E-5F2E-45D6-B071-D3FB233EB843}"/>
              </a:ext>
            </a:extLst>
          </p:cNvPr>
          <p:cNvSpPr/>
          <p:nvPr/>
        </p:nvSpPr>
        <p:spPr>
          <a:xfrm>
            <a:off x="0" y="375776"/>
            <a:ext cx="9144000"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9</a:t>
            </a:r>
            <a:endParaRPr kumimoji="0" lang="en-US" sz="54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8" name="TextBox 7">
            <a:extLst>
              <a:ext uri="{FF2B5EF4-FFF2-40B4-BE49-F238E27FC236}">
                <a16:creationId xmlns:a16="http://schemas.microsoft.com/office/drawing/2014/main" id="{237A5D91-CBC6-4335-957F-515505D3A37C}"/>
              </a:ext>
            </a:extLst>
          </p:cNvPr>
          <p:cNvSpPr txBox="1"/>
          <p:nvPr/>
        </p:nvSpPr>
        <p:spPr>
          <a:xfrm>
            <a:off x="2316899" y="2197351"/>
            <a:ext cx="6677278" cy="2800767"/>
          </a:xfrm>
          <a:prstGeom prst="rect">
            <a:avLst/>
          </a:prstGeom>
          <a:noFill/>
        </p:spPr>
        <p:txBody>
          <a:bodyPr wrap="square" rtlCol="0" anchor="ctr">
            <a:spAutoFit/>
          </a:bodyPr>
          <a:lstStyle/>
          <a:p>
            <a:pPr lvl="0" algn="ctr"/>
            <a:r>
              <a:rPr lang="en-CA" sz="4400" b="1" dirty="0">
                <a:solidFill>
                  <a:prstClr val="white"/>
                </a:solidFill>
                <a:latin typeface="Arial Narrow" panose="020B0606020202030204" pitchFamily="34" charset="0"/>
              </a:rPr>
              <a:t>What are the real-world outcomes in patents receiving reduced doses of DOACs? </a:t>
            </a:r>
          </a:p>
        </p:txBody>
      </p:sp>
      <p:pic>
        <p:nvPicPr>
          <p:cNvPr id="9" name="Picture 8" descr="A close up of a logo&#10;&#10;Description automatically generated">
            <a:extLst>
              <a:ext uri="{FF2B5EF4-FFF2-40B4-BE49-F238E27FC236}">
                <a16:creationId xmlns:a16="http://schemas.microsoft.com/office/drawing/2014/main" id="{0102BBBE-2CA1-4446-8453-E18627ADF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925" y="2270438"/>
            <a:ext cx="1400198" cy="3153600"/>
          </a:xfrm>
          <a:prstGeom prst="rect">
            <a:avLst/>
          </a:prstGeom>
        </p:spPr>
      </p:pic>
    </p:spTree>
    <p:extLst>
      <p:ext uri="{BB962C8B-B14F-4D97-AF65-F5344CB8AC3E}">
        <p14:creationId xmlns:p14="http://schemas.microsoft.com/office/powerpoint/2010/main" val="1824548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automatically generated">
            <a:extLst>
              <a:ext uri="{FF2B5EF4-FFF2-40B4-BE49-F238E27FC236}">
                <a16:creationId xmlns:a16="http://schemas.microsoft.com/office/drawing/2014/main" id="{D565AACE-3E81-4A3D-8C51-6A4639D83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096" y="1387104"/>
            <a:ext cx="6845808" cy="1740408"/>
          </a:xfrm>
          <a:prstGeom prst="rect">
            <a:avLst/>
          </a:prstGeom>
        </p:spPr>
      </p:pic>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475170"/>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384995"/>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Standard and Reduced Doses of Dabigatran, Rivaroxaban and Apixaban for Stroke Prevention in AF: A National Cohort Study </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6223" y="190969"/>
            <a:ext cx="2311878" cy="1021753"/>
          </a:xfrm>
          <a:prstGeom prst="rect">
            <a:avLst/>
          </a:prstGeom>
        </p:spPr>
      </p:pic>
      <p:pic>
        <p:nvPicPr>
          <p:cNvPr id="17" name="Picture 16" descr="A close up of a map&#10;&#10;Description automatically generated">
            <a:extLst>
              <a:ext uri="{FF2B5EF4-FFF2-40B4-BE49-F238E27FC236}">
                <a16:creationId xmlns:a16="http://schemas.microsoft.com/office/drawing/2014/main" id="{2894638D-5221-4C74-9759-4C9FE556041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9096" y="2987276"/>
            <a:ext cx="6925056" cy="3267456"/>
          </a:xfrm>
          <a:prstGeom prst="rect">
            <a:avLst/>
          </a:prstGeom>
        </p:spPr>
      </p:pic>
      <p:sp>
        <p:nvSpPr>
          <p:cNvPr id="19" name="Text Box 3">
            <a:extLst>
              <a:ext uri="{FF2B5EF4-FFF2-40B4-BE49-F238E27FC236}">
                <a16:creationId xmlns:a16="http://schemas.microsoft.com/office/drawing/2014/main" id="{93F1D1B5-920E-48BB-AFF1-0784D46B5AF3}"/>
              </a:ext>
            </a:extLst>
          </p:cNvPr>
          <p:cNvSpPr txBox="1">
            <a:spLocks noChangeArrowheads="1"/>
          </p:cNvSpPr>
          <p:nvPr/>
        </p:nvSpPr>
        <p:spPr bwMode="auto">
          <a:xfrm>
            <a:off x="67722" y="6631921"/>
            <a:ext cx="2652145" cy="230832"/>
          </a:xfrm>
          <a:prstGeom prst="rect">
            <a:avLst/>
          </a:prstGeom>
          <a:noFill/>
          <a:ln w="9525">
            <a:noFill/>
            <a:miter lim="800000"/>
            <a:headEnd/>
            <a:tailEnd/>
          </a:ln>
        </p:spPr>
        <p:txBody>
          <a:bodyPr wrap="square">
            <a:spAutoFit/>
          </a:bodyPr>
          <a:lstStyle/>
          <a:p>
            <a:pPr lvl="0">
              <a:defRPr/>
            </a:pPr>
            <a:r>
              <a:rPr lang="en-CA" altLang="en-US" sz="900" dirty="0" err="1">
                <a:solidFill>
                  <a:prstClr val="white"/>
                </a:solidFill>
                <a:latin typeface="Arial Narrow" panose="020B0606020202030204" pitchFamily="34" charset="0"/>
                <a:cs typeface="Lato"/>
              </a:rPr>
              <a:t>Staerk</a:t>
            </a:r>
            <a:r>
              <a:rPr lang="en-CA" altLang="en-US" sz="900" dirty="0">
                <a:solidFill>
                  <a:prstClr val="white"/>
                </a:solidFill>
                <a:latin typeface="Arial Narrow" panose="020B0606020202030204" pitchFamily="34" charset="0"/>
                <a:cs typeface="Lato"/>
              </a:rPr>
              <a:t> et al. J Int Med, 2018 (283) 45-55</a:t>
            </a:r>
          </a:p>
        </p:txBody>
      </p:sp>
      <p:sp>
        <p:nvSpPr>
          <p:cNvPr id="20" name="Espace réservé du contenu 7">
            <a:extLst>
              <a:ext uri="{FF2B5EF4-FFF2-40B4-BE49-F238E27FC236}">
                <a16:creationId xmlns:a16="http://schemas.microsoft.com/office/drawing/2014/main" id="{D5DC9CD3-45CB-4CD2-9B35-CF78651E28E4}"/>
              </a:ext>
            </a:extLst>
          </p:cNvPr>
          <p:cNvSpPr txBox="1">
            <a:spLocks/>
          </p:cNvSpPr>
          <p:nvPr/>
        </p:nvSpPr>
        <p:spPr>
          <a:xfrm>
            <a:off x="951470" y="6425106"/>
            <a:ext cx="7240031" cy="230832"/>
          </a:xfrm>
          <a:prstGeom prst="rect">
            <a:avLst/>
          </a:prstGeom>
        </p:spPr>
        <p:txBody>
          <a:bodyPr/>
          <a:lstStyle>
            <a:lvl1pPr algn="l" rtl="0" eaLnBrk="0" fontAlgn="base" hangingPunct="0">
              <a:spcBef>
                <a:spcPts val="600"/>
              </a:spcBef>
              <a:spcAft>
                <a:spcPct val="0"/>
              </a:spcAft>
              <a:defRPr sz="1600">
                <a:solidFill>
                  <a:schemeClr val="tx1"/>
                </a:solidFill>
                <a:latin typeface="Calibri"/>
                <a:ea typeface="+mn-ea"/>
                <a:cs typeface="Calibri"/>
              </a:defRPr>
            </a:lvl1pPr>
            <a:lvl2pPr marL="234950" indent="-234950" algn="l" rtl="0" eaLnBrk="0" fontAlgn="base" hangingPunct="0">
              <a:spcBef>
                <a:spcPts val="300"/>
              </a:spcBef>
              <a:spcAft>
                <a:spcPct val="0"/>
              </a:spcAft>
              <a:buClr>
                <a:schemeClr val="tx2"/>
              </a:buClr>
              <a:buSzPct val="100000"/>
              <a:buFont typeface="Wingdings" charset="2"/>
              <a:buChar char="§"/>
              <a:defRPr sz="1600">
                <a:solidFill>
                  <a:schemeClr val="tx1"/>
                </a:solidFill>
                <a:latin typeface="Calibri"/>
                <a:ea typeface="+mn-ea"/>
                <a:cs typeface="Calibri"/>
              </a:defRPr>
            </a:lvl2pPr>
            <a:lvl3pPr marL="466725" indent="-228600" algn="l" rtl="0" eaLnBrk="0" fontAlgn="base" hangingPunct="0">
              <a:spcBef>
                <a:spcPts val="300"/>
              </a:spcBef>
              <a:spcAft>
                <a:spcPct val="0"/>
              </a:spcAft>
              <a:buClr>
                <a:schemeClr val="tx2"/>
              </a:buClr>
              <a:buSzPct val="100000"/>
              <a:buFont typeface="Wingdings" charset="2"/>
              <a:buChar char="§"/>
              <a:defRPr sz="1400">
                <a:solidFill>
                  <a:schemeClr val="tx1"/>
                </a:solidFill>
                <a:latin typeface="Calibri"/>
                <a:ea typeface="+mn-ea"/>
                <a:cs typeface="Calibri"/>
              </a:defRPr>
            </a:lvl3pPr>
            <a:lvl4pPr marL="688975" indent="-228600" algn="l" rtl="0" eaLnBrk="0" fontAlgn="base" hangingPunct="0">
              <a:spcBef>
                <a:spcPts val="300"/>
              </a:spcBef>
              <a:spcAft>
                <a:spcPct val="0"/>
              </a:spcAft>
              <a:buClr>
                <a:schemeClr val="tx2"/>
              </a:buClr>
              <a:buSzPct val="100000"/>
              <a:buFont typeface="Wingdings" charset="2"/>
              <a:buChar char="§"/>
              <a:defRPr sz="1400">
                <a:solidFill>
                  <a:schemeClr val="tx1"/>
                </a:solidFill>
                <a:latin typeface="Calibri"/>
                <a:ea typeface="+mn-ea"/>
                <a:cs typeface="Calibri"/>
              </a:defRPr>
            </a:lvl4pPr>
            <a:lvl5pPr marL="0" indent="0" algn="l" rtl="0" eaLnBrk="0" fontAlgn="base" hangingPunct="0">
              <a:spcBef>
                <a:spcPts val="300"/>
              </a:spcBef>
              <a:spcAft>
                <a:spcPct val="0"/>
              </a:spcAft>
              <a:buClr>
                <a:schemeClr val="tx2"/>
              </a:buClr>
              <a:buSzPct val="100000"/>
              <a:buFont typeface="Wingdings" charset="2"/>
              <a:buNone/>
              <a:defRPr sz="1600">
                <a:solidFill>
                  <a:schemeClr val="accent1"/>
                </a:solidFill>
                <a:latin typeface="Calibri"/>
                <a:ea typeface="+mn-ea"/>
                <a:cs typeface="Calibri"/>
              </a:defRPr>
            </a:lvl5pPr>
            <a:lvl6pPr marL="2514600" indent="-228600" algn="l" rtl="0" eaLnBrk="1" fontAlgn="base" hangingPunct="1">
              <a:spcBef>
                <a:spcPct val="20000"/>
              </a:spcBef>
              <a:spcAft>
                <a:spcPct val="0"/>
              </a:spcAft>
              <a:buChar char="»"/>
              <a:defRPr sz="1600">
                <a:solidFill>
                  <a:srgbClr val="293E6B"/>
                </a:solidFill>
                <a:latin typeface="+mn-lt"/>
                <a:ea typeface="+mn-ea"/>
              </a:defRPr>
            </a:lvl6pPr>
            <a:lvl7pPr marL="2971800" indent="-228600" algn="l" rtl="0" eaLnBrk="1" fontAlgn="base" hangingPunct="1">
              <a:spcBef>
                <a:spcPct val="20000"/>
              </a:spcBef>
              <a:spcAft>
                <a:spcPct val="0"/>
              </a:spcAft>
              <a:buChar char="»"/>
              <a:defRPr sz="1600">
                <a:solidFill>
                  <a:srgbClr val="293E6B"/>
                </a:solidFill>
                <a:latin typeface="+mn-lt"/>
                <a:ea typeface="+mn-ea"/>
              </a:defRPr>
            </a:lvl7pPr>
            <a:lvl8pPr marL="3429000" indent="-228600" algn="l" rtl="0" eaLnBrk="1" fontAlgn="base" hangingPunct="1">
              <a:spcBef>
                <a:spcPct val="20000"/>
              </a:spcBef>
              <a:spcAft>
                <a:spcPct val="0"/>
              </a:spcAft>
              <a:buChar char="»"/>
              <a:defRPr sz="1600">
                <a:solidFill>
                  <a:srgbClr val="293E6B"/>
                </a:solidFill>
                <a:latin typeface="+mn-lt"/>
                <a:ea typeface="+mn-ea"/>
              </a:defRPr>
            </a:lvl8pPr>
            <a:lvl9pPr marL="3886200" indent="-228600" algn="l" rtl="0" eaLnBrk="1" fontAlgn="base" hangingPunct="1">
              <a:spcBef>
                <a:spcPct val="20000"/>
              </a:spcBef>
              <a:spcAft>
                <a:spcPct val="0"/>
              </a:spcAft>
              <a:buChar char="»"/>
              <a:defRPr sz="1600">
                <a:solidFill>
                  <a:srgbClr val="293E6B"/>
                </a:solidFill>
                <a:latin typeface="+mn-lt"/>
                <a:ea typeface="+mn-ea"/>
              </a:defRPr>
            </a:lvl9pPr>
          </a:lstStyle>
          <a:p>
            <a:pPr algn="ctr" defTabSz="685943">
              <a:defRPr/>
            </a:pPr>
            <a:r>
              <a:rPr lang="en-GB" sz="1100" dirty="0">
                <a:solidFill>
                  <a:schemeClr val="bg1"/>
                </a:solidFill>
                <a:latin typeface="Arial Narrow" panose="020B0606020202030204" pitchFamily="34" charset="0"/>
                <a:cs typeface="Arial" panose="020B0604020202020204" pitchFamily="34" charset="0"/>
              </a:rPr>
              <a:t>*Head-to-head studies have not been conducted, therefore comparative safety and efficacy have not been established</a:t>
            </a:r>
          </a:p>
        </p:txBody>
      </p:sp>
    </p:spTree>
    <p:extLst>
      <p:ext uri="{BB962C8B-B14F-4D97-AF65-F5344CB8AC3E}">
        <p14:creationId xmlns:p14="http://schemas.microsoft.com/office/powerpoint/2010/main" val="218646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475170"/>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384995"/>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Standard and Reduced Doses of Dabigatran, Rivaroxaban and Apixaban for Stroke Prevention in AF: A National Cohort Study </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223" y="190969"/>
            <a:ext cx="2311878" cy="1021753"/>
          </a:xfrm>
          <a:prstGeom prst="rect">
            <a:avLst/>
          </a:prstGeom>
        </p:spPr>
      </p:pic>
      <p:sp>
        <p:nvSpPr>
          <p:cNvPr id="10" name="TextBox 9">
            <a:extLst>
              <a:ext uri="{FF2B5EF4-FFF2-40B4-BE49-F238E27FC236}">
                <a16:creationId xmlns:a16="http://schemas.microsoft.com/office/drawing/2014/main" id="{C38E5495-EED7-44BB-B8CC-50CE706438F8}"/>
              </a:ext>
            </a:extLst>
          </p:cNvPr>
          <p:cNvSpPr txBox="1"/>
          <p:nvPr/>
        </p:nvSpPr>
        <p:spPr>
          <a:xfrm>
            <a:off x="85737" y="1881547"/>
            <a:ext cx="4365613" cy="1200329"/>
          </a:xfrm>
          <a:prstGeom prst="rect">
            <a:avLst/>
          </a:prstGeom>
          <a:solidFill>
            <a:srgbClr val="0D755A"/>
          </a:solidFill>
        </p:spPr>
        <p:txBody>
          <a:bodyPr wrap="square" rtlCol="0">
            <a:spAutoFit/>
          </a:bodyPr>
          <a:lstStyle/>
          <a:p>
            <a:pPr algn="ctr"/>
            <a:r>
              <a:rPr lang="en-CA" b="1" dirty="0">
                <a:solidFill>
                  <a:schemeClr val="bg1"/>
                </a:solidFill>
                <a:latin typeface="Arial Narrow" panose="020B0606020202030204" pitchFamily="34" charset="0"/>
              </a:rPr>
              <a:t>5 mg BID dose, matched patients </a:t>
            </a:r>
          </a:p>
          <a:p>
            <a:pPr algn="ctr"/>
            <a:r>
              <a:rPr lang="en-CA" b="1" dirty="0">
                <a:solidFill>
                  <a:schemeClr val="bg1"/>
                </a:solidFill>
                <a:latin typeface="Arial Narrow" panose="020B0606020202030204" pitchFamily="34" charset="0"/>
              </a:rPr>
              <a:t>(n=63,654)</a:t>
            </a:r>
          </a:p>
          <a:p>
            <a:pPr algn="ctr"/>
            <a:r>
              <a:rPr lang="en-CA" b="1" dirty="0">
                <a:solidFill>
                  <a:schemeClr val="bg1"/>
                </a:solidFill>
                <a:latin typeface="Arial Narrow" panose="020B0606020202030204" pitchFamily="34" charset="0"/>
              </a:rPr>
              <a:t>Apixaban (n=31,827)</a:t>
            </a:r>
          </a:p>
          <a:p>
            <a:pPr algn="ctr"/>
            <a:r>
              <a:rPr lang="en-CA" b="1" dirty="0">
                <a:solidFill>
                  <a:schemeClr val="bg1"/>
                </a:solidFill>
                <a:latin typeface="Arial Narrow" panose="020B0606020202030204" pitchFamily="34" charset="0"/>
              </a:rPr>
              <a:t>Warfarin (n=31,827)</a:t>
            </a:r>
            <a:endParaRPr lang="en-US" b="1" dirty="0">
              <a:solidFill>
                <a:schemeClr val="bg1"/>
              </a:solidFill>
              <a:latin typeface="Arial Narrow" panose="020B0606020202030204" pitchFamily="34" charset="0"/>
            </a:endParaRPr>
          </a:p>
        </p:txBody>
      </p:sp>
      <p:sp>
        <p:nvSpPr>
          <p:cNvPr id="12" name="TextBox 11">
            <a:extLst>
              <a:ext uri="{FF2B5EF4-FFF2-40B4-BE49-F238E27FC236}">
                <a16:creationId xmlns:a16="http://schemas.microsoft.com/office/drawing/2014/main" id="{C835B5FC-556F-48BE-A821-78975D32E7C3}"/>
              </a:ext>
            </a:extLst>
          </p:cNvPr>
          <p:cNvSpPr txBox="1"/>
          <p:nvPr/>
        </p:nvSpPr>
        <p:spPr>
          <a:xfrm>
            <a:off x="4692652" y="1896194"/>
            <a:ext cx="4365613" cy="1200329"/>
          </a:xfrm>
          <a:prstGeom prst="rect">
            <a:avLst/>
          </a:prstGeom>
          <a:solidFill>
            <a:srgbClr val="0D755A"/>
          </a:solidFill>
        </p:spPr>
        <p:txBody>
          <a:bodyPr wrap="square" rtlCol="0">
            <a:spAutoFit/>
          </a:bodyPr>
          <a:lstStyle/>
          <a:p>
            <a:pPr algn="ctr"/>
            <a:r>
              <a:rPr lang="en-CA" b="1" dirty="0">
                <a:solidFill>
                  <a:schemeClr val="bg1"/>
                </a:solidFill>
                <a:latin typeface="Arial Narrow" panose="020B0606020202030204" pitchFamily="34" charset="0"/>
              </a:rPr>
              <a:t>2.5 mg BID dose, matched patients </a:t>
            </a:r>
          </a:p>
          <a:p>
            <a:pPr algn="ctr"/>
            <a:r>
              <a:rPr lang="en-CA" b="1" dirty="0">
                <a:solidFill>
                  <a:schemeClr val="bg1"/>
                </a:solidFill>
                <a:latin typeface="Arial Narrow" panose="020B0606020202030204" pitchFamily="34" charset="0"/>
              </a:rPr>
              <a:t>(n=13,200)</a:t>
            </a:r>
          </a:p>
          <a:p>
            <a:pPr algn="ctr"/>
            <a:r>
              <a:rPr lang="en-CA" b="1" dirty="0">
                <a:solidFill>
                  <a:schemeClr val="bg1"/>
                </a:solidFill>
                <a:latin typeface="Arial Narrow" panose="020B0606020202030204" pitchFamily="34" charset="0"/>
              </a:rPr>
              <a:t>Apixaban (n=6,600)</a:t>
            </a:r>
          </a:p>
          <a:p>
            <a:pPr algn="ctr"/>
            <a:r>
              <a:rPr lang="en-CA" b="1" dirty="0">
                <a:solidFill>
                  <a:schemeClr val="bg1"/>
                </a:solidFill>
                <a:latin typeface="Arial Narrow" panose="020B0606020202030204" pitchFamily="34" charset="0"/>
              </a:rPr>
              <a:t>Warfarin (n=6,600)</a:t>
            </a:r>
            <a:endParaRPr lang="en-US" b="1" dirty="0">
              <a:solidFill>
                <a:schemeClr val="bg1"/>
              </a:solidFill>
              <a:latin typeface="Arial Narrow" panose="020B0606020202030204" pitchFamily="34" charset="0"/>
            </a:endParaRPr>
          </a:p>
        </p:txBody>
      </p:sp>
      <p:pic>
        <p:nvPicPr>
          <p:cNvPr id="14" name="Picture 13" descr="A screenshot of a cell phone&#10;&#10;Description automatically generated">
            <a:extLst>
              <a:ext uri="{FF2B5EF4-FFF2-40B4-BE49-F238E27FC236}">
                <a16:creationId xmlns:a16="http://schemas.microsoft.com/office/drawing/2014/main" id="{200322D4-9F73-4BE5-94AE-77917DCAF1B0}"/>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4692652" y="3273093"/>
            <a:ext cx="4365611" cy="164419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AAD6A1A2-4970-4F68-800F-616349596D59}"/>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85737" y="3273093"/>
            <a:ext cx="4365612" cy="1675245"/>
          </a:xfrm>
          <a:prstGeom prst="rect">
            <a:avLst/>
          </a:prstGeom>
        </p:spPr>
      </p:pic>
      <p:sp>
        <p:nvSpPr>
          <p:cNvPr id="21" name="Text Box 3">
            <a:extLst>
              <a:ext uri="{FF2B5EF4-FFF2-40B4-BE49-F238E27FC236}">
                <a16:creationId xmlns:a16="http://schemas.microsoft.com/office/drawing/2014/main" id="{2FD76070-35FF-415E-A1F2-4C2A89B9A32F}"/>
              </a:ext>
            </a:extLst>
          </p:cNvPr>
          <p:cNvSpPr txBox="1">
            <a:spLocks noChangeArrowheads="1"/>
          </p:cNvSpPr>
          <p:nvPr/>
        </p:nvSpPr>
        <p:spPr bwMode="auto">
          <a:xfrm>
            <a:off x="85738" y="6445107"/>
            <a:ext cx="7898612" cy="400110"/>
          </a:xfrm>
          <a:prstGeom prst="rect">
            <a:avLst/>
          </a:prstGeom>
          <a:noFill/>
          <a:ln w="9525">
            <a:noFill/>
            <a:miter lim="800000"/>
            <a:headEnd/>
            <a:tailEnd/>
          </a:ln>
        </p:spPr>
        <p:txBody>
          <a:bodyPr wrap="square">
            <a:spAutoFit/>
          </a:bodyPr>
          <a:lstStyle/>
          <a:p>
            <a:pPr lvl="0"/>
            <a:r>
              <a:rPr lang="en-CA" sz="1000" dirty="0">
                <a:solidFill>
                  <a:prstClr val="white"/>
                </a:solidFill>
                <a:latin typeface="Arial Narrow" panose="020B0606020202030204" pitchFamily="34" charset="0"/>
              </a:rPr>
              <a:t>Li, and al. Apixaban 5 and 2.5 mg twice-daily vs warfarin for stroke prevention in NVAF: Comparative </a:t>
            </a:r>
            <a:r>
              <a:rPr lang="en-CA" sz="1000" dirty="0" err="1">
                <a:solidFill>
                  <a:prstClr val="white"/>
                </a:solidFill>
                <a:latin typeface="Arial Narrow" panose="020B0606020202030204" pitchFamily="34" charset="0"/>
              </a:rPr>
              <a:t>effetiveness</a:t>
            </a:r>
            <a:r>
              <a:rPr lang="en-CA" sz="1000" dirty="0">
                <a:solidFill>
                  <a:prstClr val="white"/>
                </a:solidFill>
                <a:latin typeface="Arial Narrow" panose="020B0606020202030204" pitchFamily="34" charset="0"/>
              </a:rPr>
              <a:t> and Safety evaluated using propensity-score matched approach; </a:t>
            </a:r>
            <a:r>
              <a:rPr lang="en-CA" sz="1000" dirty="0" err="1">
                <a:solidFill>
                  <a:prstClr val="white"/>
                </a:solidFill>
                <a:latin typeface="Arial Narrow" panose="020B0606020202030204" pitchFamily="34" charset="0"/>
              </a:rPr>
              <a:t>Plos</a:t>
            </a:r>
            <a:r>
              <a:rPr lang="en-CA" sz="1000" dirty="0">
                <a:solidFill>
                  <a:prstClr val="white"/>
                </a:solidFill>
                <a:latin typeface="Arial Narrow" panose="020B0606020202030204" pitchFamily="34" charset="0"/>
              </a:rPr>
              <a:t> One, 2018 </a:t>
            </a:r>
            <a:endParaRPr kumimoji="0" lang="en-CA" altLang="en-US" sz="3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spTree>
    <p:extLst>
      <p:ext uri="{BB962C8B-B14F-4D97-AF65-F5344CB8AC3E}">
        <p14:creationId xmlns:p14="http://schemas.microsoft.com/office/powerpoint/2010/main" val="3109198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9" name="TextBox 8">
            <a:extLst>
              <a:ext uri="{FF2B5EF4-FFF2-40B4-BE49-F238E27FC236}">
                <a16:creationId xmlns:a16="http://schemas.microsoft.com/office/drawing/2014/main" id="{7C49266F-E9C4-43D8-99C0-260659842633}"/>
              </a:ext>
            </a:extLst>
          </p:cNvPr>
          <p:cNvSpPr txBox="1"/>
          <p:nvPr/>
        </p:nvSpPr>
        <p:spPr>
          <a:xfrm>
            <a:off x="1327249" y="1544093"/>
            <a:ext cx="7816751" cy="4739759"/>
          </a:xfrm>
          <a:prstGeom prst="rect">
            <a:avLst/>
          </a:prstGeom>
          <a:noFill/>
        </p:spPr>
        <p:txBody>
          <a:bodyPr wrap="square" rtlCol="0">
            <a:spAutoFit/>
          </a:bodyPr>
          <a:lstStyle/>
          <a:p>
            <a:pPr marL="285750" lvl="0" indent="-285750" defTabSz="914400">
              <a:buClr>
                <a:srgbClr val="00BF96"/>
              </a:buClr>
              <a:buFont typeface="Wingdings" panose="05000000000000000000" pitchFamily="2" charset="2"/>
              <a:buChar char="§"/>
              <a:defRPr/>
            </a:pPr>
            <a:r>
              <a:rPr lang="en-US" sz="2000" b="1" dirty="0">
                <a:solidFill>
                  <a:prstClr val="black">
                    <a:lumMod val="85000"/>
                    <a:lumOff val="15000"/>
                  </a:prstClr>
                </a:solidFill>
                <a:latin typeface="Arial Narrow" panose="020B0606020202030204" pitchFamily="34" charset="0"/>
                <a:cs typeface="Candara"/>
              </a:rPr>
              <a:t>Stroke prevention with OAC, with a preference for a DOAC instead of a Vitamin K OAC, is a key step in the approach to the management of patients with NVAF </a:t>
            </a:r>
          </a:p>
          <a:p>
            <a:pPr marL="285750" lvl="0" indent="-285750" defTabSz="914400">
              <a:buClr>
                <a:srgbClr val="00BF96"/>
              </a:buClr>
              <a:buFont typeface="Wingdings" panose="05000000000000000000" pitchFamily="2" charset="2"/>
              <a:buChar char="§"/>
              <a:defRPr/>
            </a:pPr>
            <a:endParaRPr lang="en-US" sz="2000" b="1" dirty="0">
              <a:solidFill>
                <a:prstClr val="black">
                  <a:lumMod val="85000"/>
                  <a:lumOff val="15000"/>
                </a:prstClr>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US" sz="2000" b="1" dirty="0">
                <a:solidFill>
                  <a:prstClr val="black">
                    <a:lumMod val="85000"/>
                    <a:lumOff val="15000"/>
                  </a:prstClr>
                </a:solidFill>
                <a:latin typeface="Arial Narrow" panose="020B0606020202030204" pitchFamily="34" charset="0"/>
                <a:cs typeface="Candara"/>
              </a:rPr>
              <a:t>Individual patient characteristics (e.g., renal function, age, body weight) must be considered when choosing the appropriate dose of a DOAC</a:t>
            </a:r>
          </a:p>
          <a:p>
            <a:pPr marL="285750" lvl="0" indent="-285750" defTabSz="914400">
              <a:buClr>
                <a:srgbClr val="00BF96"/>
              </a:buClr>
              <a:buFont typeface="Wingdings" panose="05000000000000000000" pitchFamily="2" charset="2"/>
              <a:buChar char="§"/>
              <a:defRPr/>
            </a:pPr>
            <a:endParaRPr lang="en-US" sz="2000" b="1" dirty="0">
              <a:solidFill>
                <a:prstClr val="black">
                  <a:lumMod val="85000"/>
                  <a:lumOff val="15000"/>
                </a:prstClr>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US" sz="2000" b="1" dirty="0">
                <a:solidFill>
                  <a:prstClr val="black">
                    <a:lumMod val="85000"/>
                    <a:lumOff val="15000"/>
                  </a:prstClr>
                </a:solidFill>
                <a:latin typeface="Arial Narrow" panose="020B0606020202030204" pitchFamily="34" charset="0"/>
                <a:cs typeface="Candara"/>
              </a:rPr>
              <a:t>Concerns related to advanced age, renal dysfunction, and perceived high bleeding risk are associated with lower-than-recommended DOAC doses in Canadian NVAF patients </a:t>
            </a:r>
          </a:p>
          <a:p>
            <a:pPr marL="285750" lvl="0" indent="-285750" defTabSz="914400">
              <a:buClr>
                <a:srgbClr val="00BF96"/>
              </a:buClr>
              <a:buFont typeface="Wingdings" panose="05000000000000000000" pitchFamily="2" charset="2"/>
              <a:buChar char="§"/>
              <a:defRPr/>
            </a:pPr>
            <a:endParaRPr lang="en-US" sz="2000" b="1" dirty="0">
              <a:solidFill>
                <a:prstClr val="black">
                  <a:lumMod val="85000"/>
                  <a:lumOff val="15000"/>
                </a:prstClr>
              </a:solidFill>
              <a:latin typeface="Arial Narrow" panose="020B0606020202030204" pitchFamily="34" charset="0"/>
              <a:cs typeface="Candara"/>
            </a:endParaRPr>
          </a:p>
          <a:p>
            <a:pPr marL="285750" lvl="0" indent="-285750" defTabSz="914400">
              <a:buClr>
                <a:srgbClr val="00BF96"/>
              </a:buClr>
              <a:buFont typeface="Wingdings" panose="05000000000000000000" pitchFamily="2" charset="2"/>
              <a:buChar char="§"/>
              <a:defRPr/>
            </a:pPr>
            <a:r>
              <a:rPr lang="en-US" sz="2000" b="1" dirty="0">
                <a:solidFill>
                  <a:prstClr val="black">
                    <a:lumMod val="85000"/>
                    <a:lumOff val="15000"/>
                  </a:prstClr>
                </a:solidFill>
                <a:latin typeface="Arial Narrow" panose="020B0606020202030204" pitchFamily="34" charset="0"/>
                <a:cs typeface="Candara"/>
              </a:rPr>
              <a:t>Opportunities remain to further minimize the discordance between Health Canada product monograph-based prescribing recommendations and DOAC dosing used in routine clinical practice</a:t>
            </a:r>
          </a:p>
          <a:p>
            <a:pPr lvl="0" defTabSz="914400">
              <a:defRPr/>
            </a:pPr>
            <a:endParaRPr lang="en-CA" sz="2200" b="1" dirty="0">
              <a:solidFill>
                <a:prstClr val="black"/>
              </a:solidFill>
              <a:latin typeface="Arial Narrow" panose="020B0606020202030204" pitchFamily="34" charset="0"/>
              <a:cs typeface="Candara"/>
            </a:endParaRP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An Approach to the Patient with Newly Diagnosed Atrial Fibrillation </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
        <p:nvSpPr>
          <p:cNvPr id="70" name="Rectangle 69">
            <a:extLst>
              <a:ext uri="{FF2B5EF4-FFF2-40B4-BE49-F238E27FC236}">
                <a16:creationId xmlns:a16="http://schemas.microsoft.com/office/drawing/2014/main" id="{372A32E2-C735-4825-B915-6B87C36CAFA7}"/>
              </a:ext>
            </a:extLst>
          </p:cNvPr>
          <p:cNvSpPr/>
          <p:nvPr/>
        </p:nvSpPr>
        <p:spPr>
          <a:xfrm>
            <a:off x="1042684" y="2068340"/>
            <a:ext cx="3715508" cy="639716"/>
          </a:xfrm>
          <a:prstGeom prst="rect">
            <a:avLst/>
          </a:prstGeom>
          <a:solidFill>
            <a:srgbClr val="0D755A"/>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Calibri"/>
              <a:ea typeface="+mn-ea"/>
              <a:cs typeface="+mn-cs"/>
            </a:endParaRPr>
          </a:p>
        </p:txBody>
      </p:sp>
      <p:sp>
        <p:nvSpPr>
          <p:cNvPr id="71" name="Block Arc 70">
            <a:extLst>
              <a:ext uri="{FF2B5EF4-FFF2-40B4-BE49-F238E27FC236}">
                <a16:creationId xmlns:a16="http://schemas.microsoft.com/office/drawing/2014/main" id="{FE669075-1147-44A1-BE5C-8AAD7321A0B9}"/>
              </a:ext>
            </a:extLst>
          </p:cNvPr>
          <p:cNvSpPr/>
          <p:nvPr/>
        </p:nvSpPr>
        <p:spPr>
          <a:xfrm rot="5400000">
            <a:off x="5348633" y="2199339"/>
            <a:ext cx="3426219" cy="3360319"/>
          </a:xfrm>
          <a:prstGeom prst="blockArc">
            <a:avLst>
              <a:gd name="adj1" fmla="val 14607650"/>
              <a:gd name="adj2" fmla="val 2233101"/>
              <a:gd name="adj3" fmla="val 4696"/>
            </a:avLst>
          </a:prstGeom>
          <a:solidFill>
            <a:srgbClr val="0D755A"/>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72" name="Freeform 18">
            <a:extLst>
              <a:ext uri="{FF2B5EF4-FFF2-40B4-BE49-F238E27FC236}">
                <a16:creationId xmlns:a16="http://schemas.microsoft.com/office/drawing/2014/main" id="{E90BFA34-07F9-404E-860C-BDDE7FFFA847}"/>
              </a:ext>
            </a:extLst>
          </p:cNvPr>
          <p:cNvSpPr/>
          <p:nvPr/>
        </p:nvSpPr>
        <p:spPr>
          <a:xfrm>
            <a:off x="4737810" y="2230650"/>
            <a:ext cx="3796505" cy="957913"/>
          </a:xfrm>
          <a:custGeom>
            <a:avLst/>
            <a:gdLst>
              <a:gd name="connsiteX0" fmla="*/ 4670854 w 4670854"/>
              <a:gd name="connsiteY0" fmla="*/ 1240974 h 1240974"/>
              <a:gd name="connsiteX1" fmla="*/ 3509319 w 4670854"/>
              <a:gd name="connsiteY1" fmla="*/ 42369 h 1240974"/>
              <a:gd name="connsiteX2" fmla="*/ 1285102 w 4670854"/>
              <a:gd name="connsiteY2" fmla="*/ 264790 h 1240974"/>
              <a:gd name="connsiteX3" fmla="*/ 0 w 4670854"/>
              <a:gd name="connsiteY3" fmla="*/ 215363 h 1240974"/>
              <a:gd name="connsiteX0" fmla="*/ 4757351 w 4757351"/>
              <a:gd name="connsiteY0" fmla="*/ 1241320 h 1241320"/>
              <a:gd name="connsiteX1" fmla="*/ 3595816 w 4757351"/>
              <a:gd name="connsiteY1" fmla="*/ 42715 h 1241320"/>
              <a:gd name="connsiteX2" fmla="*/ 1371599 w 4757351"/>
              <a:gd name="connsiteY2" fmla="*/ 265136 h 1241320"/>
              <a:gd name="connsiteX3" fmla="*/ 0 w 4757351"/>
              <a:gd name="connsiteY3" fmla="*/ 240423 h 1241320"/>
              <a:gd name="connsiteX0" fmla="*/ 4757351 w 4757351"/>
              <a:gd name="connsiteY0" fmla="*/ 1237712 h 1237712"/>
              <a:gd name="connsiteX1" fmla="*/ 3595816 w 4757351"/>
              <a:gd name="connsiteY1" fmla="*/ 39107 h 1237712"/>
              <a:gd name="connsiteX2" fmla="*/ 1297459 w 4757351"/>
              <a:gd name="connsiteY2" fmla="*/ 286242 h 1237712"/>
              <a:gd name="connsiteX3" fmla="*/ 0 w 4757351"/>
              <a:gd name="connsiteY3" fmla="*/ 236815 h 1237712"/>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49247 h 1249247"/>
              <a:gd name="connsiteX1" fmla="*/ 3361037 w 4757351"/>
              <a:gd name="connsiteY1" fmla="*/ 38285 h 1249247"/>
              <a:gd name="connsiteX2" fmla="*/ 1297459 w 4757351"/>
              <a:gd name="connsiteY2" fmla="*/ 297777 h 1249247"/>
              <a:gd name="connsiteX3" fmla="*/ 0 w 4757351"/>
              <a:gd name="connsiteY3" fmla="*/ 248350 h 1249247"/>
              <a:gd name="connsiteX0" fmla="*/ 4757351 w 4757351"/>
              <a:gd name="connsiteY0" fmla="*/ 1295711 h 1295711"/>
              <a:gd name="connsiteX1" fmla="*/ 3138615 w 4757351"/>
              <a:gd name="connsiteY1" fmla="*/ 35322 h 1295711"/>
              <a:gd name="connsiteX2" fmla="*/ 1297459 w 4757351"/>
              <a:gd name="connsiteY2" fmla="*/ 344241 h 1295711"/>
              <a:gd name="connsiteX3" fmla="*/ 0 w 4757351"/>
              <a:gd name="connsiteY3" fmla="*/ 294814 h 1295711"/>
              <a:gd name="connsiteX0" fmla="*/ 4757351 w 4757351"/>
              <a:gd name="connsiteY0" fmla="*/ 1249248 h 1249248"/>
              <a:gd name="connsiteX1" fmla="*/ 3039761 w 4757351"/>
              <a:gd name="connsiteY1" fmla="*/ 38286 h 1249248"/>
              <a:gd name="connsiteX2" fmla="*/ 1297459 w 4757351"/>
              <a:gd name="connsiteY2" fmla="*/ 297778 h 1249248"/>
              <a:gd name="connsiteX3" fmla="*/ 0 w 4757351"/>
              <a:gd name="connsiteY3" fmla="*/ 248351 h 1249248"/>
              <a:gd name="connsiteX0" fmla="*/ 4757351 w 4757351"/>
              <a:gd name="connsiteY0" fmla="*/ 1241698 h 1241698"/>
              <a:gd name="connsiteX1" fmla="*/ 3039761 w 4757351"/>
              <a:gd name="connsiteY1" fmla="*/ 30736 h 1241698"/>
              <a:gd name="connsiteX2" fmla="*/ 1124464 w 4757351"/>
              <a:gd name="connsiteY2" fmla="*/ 352012 h 1241698"/>
              <a:gd name="connsiteX3" fmla="*/ 0 w 4757351"/>
              <a:gd name="connsiteY3" fmla="*/ 240801 h 1241698"/>
              <a:gd name="connsiteX0" fmla="*/ 4757351 w 4757351"/>
              <a:gd name="connsiteY0" fmla="*/ 1249247 h 1249247"/>
              <a:gd name="connsiteX1" fmla="*/ 3039761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49247 h 1249247"/>
              <a:gd name="connsiteX1" fmla="*/ 3237469 w 4757351"/>
              <a:gd name="connsiteY1" fmla="*/ 38285 h 1249247"/>
              <a:gd name="connsiteX2" fmla="*/ 1149178 w 4757351"/>
              <a:gd name="connsiteY2" fmla="*/ 297777 h 1249247"/>
              <a:gd name="connsiteX3" fmla="*/ 0 w 4757351"/>
              <a:gd name="connsiteY3" fmla="*/ 248350 h 1249247"/>
              <a:gd name="connsiteX0" fmla="*/ 4757351 w 4757351"/>
              <a:gd name="connsiteY0" fmla="*/ 1214751 h 1214751"/>
              <a:gd name="connsiteX1" fmla="*/ 3163328 w 4757351"/>
              <a:gd name="connsiteY1" fmla="*/ 40859 h 1214751"/>
              <a:gd name="connsiteX2" fmla="*/ 1149178 w 4757351"/>
              <a:gd name="connsiteY2" fmla="*/ 263281 h 1214751"/>
              <a:gd name="connsiteX3" fmla="*/ 0 w 4757351"/>
              <a:gd name="connsiteY3" fmla="*/ 213854 h 1214751"/>
              <a:gd name="connsiteX0" fmla="*/ 4757351 w 4757351"/>
              <a:gd name="connsiteY0" fmla="*/ 1220410 h 1220410"/>
              <a:gd name="connsiteX1" fmla="*/ 3163328 w 4757351"/>
              <a:gd name="connsiteY1" fmla="*/ 46518 h 1220410"/>
              <a:gd name="connsiteX2" fmla="*/ 1149178 w 4757351"/>
              <a:gd name="connsiteY2" fmla="*/ 268940 h 1220410"/>
              <a:gd name="connsiteX3" fmla="*/ 0 w 4757351"/>
              <a:gd name="connsiteY3" fmla="*/ 219513 h 1220410"/>
              <a:gd name="connsiteX0" fmla="*/ 4757351 w 4757351"/>
              <a:gd name="connsiteY0" fmla="*/ 1219173 h 1219173"/>
              <a:gd name="connsiteX1" fmla="*/ 3163328 w 4757351"/>
              <a:gd name="connsiteY1" fmla="*/ 45281 h 1219173"/>
              <a:gd name="connsiteX2" fmla="*/ 1149178 w 4757351"/>
              <a:gd name="connsiteY2" fmla="*/ 267703 h 1219173"/>
              <a:gd name="connsiteX3" fmla="*/ 0 w 4757351"/>
              <a:gd name="connsiteY3" fmla="*/ 218276 h 1219173"/>
              <a:gd name="connsiteX0" fmla="*/ 4759063 w 4759063"/>
              <a:gd name="connsiteY0" fmla="*/ 1219173 h 1219173"/>
              <a:gd name="connsiteX1" fmla="*/ 3165040 w 4759063"/>
              <a:gd name="connsiteY1" fmla="*/ 45281 h 1219173"/>
              <a:gd name="connsiteX2" fmla="*/ 1150890 w 4759063"/>
              <a:gd name="connsiteY2" fmla="*/ 267703 h 1219173"/>
              <a:gd name="connsiteX3" fmla="*/ 1712 w 4759063"/>
              <a:gd name="connsiteY3" fmla="*/ 218276 h 1219173"/>
              <a:gd name="connsiteX0" fmla="*/ 4759063 w 4759063"/>
              <a:gd name="connsiteY0" fmla="*/ 1200781 h 1200781"/>
              <a:gd name="connsiteX1" fmla="*/ 3165040 w 4759063"/>
              <a:gd name="connsiteY1" fmla="*/ 26889 h 1200781"/>
              <a:gd name="connsiteX2" fmla="*/ 1150890 w 4759063"/>
              <a:gd name="connsiteY2" fmla="*/ 249311 h 1200781"/>
              <a:gd name="connsiteX3" fmla="*/ 1712 w 4759063"/>
              <a:gd name="connsiteY3" fmla="*/ 199884 h 1200781"/>
            </a:gdLst>
            <a:ahLst/>
            <a:cxnLst>
              <a:cxn ang="0">
                <a:pos x="connsiteX0" y="connsiteY0"/>
              </a:cxn>
              <a:cxn ang="0">
                <a:pos x="connsiteX1" y="connsiteY1"/>
              </a:cxn>
              <a:cxn ang="0">
                <a:pos x="connsiteX2" y="connsiteY2"/>
              </a:cxn>
              <a:cxn ang="0">
                <a:pos x="connsiteX3" y="connsiteY3"/>
              </a:cxn>
            </a:cxnLst>
            <a:rect l="l" t="t" r="r" b="b"/>
            <a:pathLst>
              <a:path w="4759063" h="1200781">
                <a:moveTo>
                  <a:pt x="4759063" y="1200781"/>
                </a:moveTo>
                <a:cubicBezTo>
                  <a:pt x="4460441" y="682827"/>
                  <a:pt x="3927039" y="136040"/>
                  <a:pt x="3165040" y="26889"/>
                </a:cubicBezTo>
                <a:cubicBezTo>
                  <a:pt x="2403041" y="-82262"/>
                  <a:pt x="1888176" y="171051"/>
                  <a:pt x="1150890" y="249311"/>
                </a:cubicBezTo>
                <a:cubicBezTo>
                  <a:pt x="413604" y="327571"/>
                  <a:pt x="-31239" y="189586"/>
                  <a:pt x="1712" y="199884"/>
                </a:cubicBezTo>
              </a:path>
            </a:pathLst>
          </a:custGeom>
          <a:noFill/>
          <a:ln w="38100" cap="flat" cmpd="sng" algn="ctr">
            <a:solidFill>
              <a:srgbClr val="0D755A"/>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73" name="TextBox 121">
            <a:extLst>
              <a:ext uri="{FF2B5EF4-FFF2-40B4-BE49-F238E27FC236}">
                <a16:creationId xmlns:a16="http://schemas.microsoft.com/office/drawing/2014/main" id="{D8871FA3-4934-4A8E-BC16-BCD366A5A6E0}"/>
              </a:ext>
            </a:extLst>
          </p:cNvPr>
          <p:cNvSpPr txBox="1"/>
          <p:nvPr/>
        </p:nvSpPr>
        <p:spPr>
          <a:xfrm>
            <a:off x="1654811" y="2126309"/>
            <a:ext cx="3082999" cy="535531"/>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80000"/>
              </a:lnSpc>
            </a:pPr>
            <a:r>
              <a:rPr lang="en-CA" sz="1800" kern="0" dirty="0">
                <a:solidFill>
                  <a:prstClr val="white"/>
                </a:solidFill>
                <a:latin typeface="Arial Narrow" panose="020B0606020202030204" pitchFamily="34" charset="0"/>
                <a:cs typeface="Arial" pitchFamily="34" charset="0"/>
              </a:rPr>
              <a:t>Assess urgency (symptomatic state, vitals, examination)</a:t>
            </a:r>
          </a:p>
        </p:txBody>
      </p:sp>
      <p:sp>
        <p:nvSpPr>
          <p:cNvPr id="74" name="Rectangle 73">
            <a:extLst>
              <a:ext uri="{FF2B5EF4-FFF2-40B4-BE49-F238E27FC236}">
                <a16:creationId xmlns:a16="http://schemas.microsoft.com/office/drawing/2014/main" id="{4345271B-F746-46EC-A901-A4985E1CF553}"/>
              </a:ext>
            </a:extLst>
          </p:cNvPr>
          <p:cNvSpPr/>
          <p:nvPr/>
        </p:nvSpPr>
        <p:spPr>
          <a:xfrm>
            <a:off x="935059" y="2068340"/>
            <a:ext cx="742336" cy="639716"/>
          </a:xfrm>
          <a:prstGeom prst="rect">
            <a:avLst/>
          </a:prstGeom>
          <a:solidFill>
            <a:srgbClr val="07413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01</a:t>
            </a:r>
          </a:p>
        </p:txBody>
      </p:sp>
      <p:pic>
        <p:nvPicPr>
          <p:cNvPr id="75" name="Picture 74">
            <a:extLst>
              <a:ext uri="{FF2B5EF4-FFF2-40B4-BE49-F238E27FC236}">
                <a16:creationId xmlns:a16="http://schemas.microsoft.com/office/drawing/2014/main" id="{F8AD085E-D9F9-4BD7-A097-199533287661}"/>
              </a:ext>
            </a:extLst>
          </p:cNvPr>
          <p:cNvPicPr>
            <a:picLocks noChangeAspect="1"/>
          </p:cNvPicPr>
          <p:nvPr/>
        </p:nvPicPr>
        <p:blipFill>
          <a:blip r:embed="rId5"/>
          <a:stretch>
            <a:fillRect/>
          </a:stretch>
        </p:blipFill>
        <p:spPr>
          <a:xfrm>
            <a:off x="6656199" y="3504376"/>
            <a:ext cx="781679" cy="658606"/>
          </a:xfrm>
          <a:prstGeom prst="rect">
            <a:avLst/>
          </a:prstGeom>
        </p:spPr>
      </p:pic>
      <p:sp>
        <p:nvSpPr>
          <p:cNvPr id="76" name="Rectangle 75">
            <a:extLst>
              <a:ext uri="{FF2B5EF4-FFF2-40B4-BE49-F238E27FC236}">
                <a16:creationId xmlns:a16="http://schemas.microsoft.com/office/drawing/2014/main" id="{0DC255A2-4415-4134-A6F7-42708BA68D6B}"/>
              </a:ext>
            </a:extLst>
          </p:cNvPr>
          <p:cNvSpPr/>
          <p:nvPr/>
        </p:nvSpPr>
        <p:spPr>
          <a:xfrm>
            <a:off x="698021" y="2788443"/>
            <a:ext cx="3745430" cy="639716"/>
          </a:xfrm>
          <a:prstGeom prst="rect">
            <a:avLst/>
          </a:prstGeom>
          <a:solidFill>
            <a:srgbClr val="22E6B7"/>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white"/>
              </a:solidFill>
              <a:effectLst/>
              <a:uLnTx/>
              <a:uFillTx/>
              <a:latin typeface="Calibri"/>
              <a:ea typeface="+mn-ea"/>
              <a:cs typeface="+mn-cs"/>
            </a:endParaRPr>
          </a:p>
        </p:txBody>
      </p:sp>
      <p:sp>
        <p:nvSpPr>
          <p:cNvPr id="77" name="Block Arc 76">
            <a:extLst>
              <a:ext uri="{FF2B5EF4-FFF2-40B4-BE49-F238E27FC236}">
                <a16:creationId xmlns:a16="http://schemas.microsoft.com/office/drawing/2014/main" id="{3593401A-A3F1-4A4F-A2B1-89D7577A44F5}"/>
              </a:ext>
            </a:extLst>
          </p:cNvPr>
          <p:cNvSpPr/>
          <p:nvPr/>
        </p:nvSpPr>
        <p:spPr>
          <a:xfrm rot="5400000">
            <a:off x="5595196" y="2441156"/>
            <a:ext cx="2933100" cy="2876685"/>
          </a:xfrm>
          <a:prstGeom prst="blockArc">
            <a:avLst>
              <a:gd name="adj1" fmla="val 12866219"/>
              <a:gd name="adj2" fmla="val 2208223"/>
              <a:gd name="adj3" fmla="val 5499"/>
            </a:avLst>
          </a:prstGeom>
          <a:solidFill>
            <a:srgbClr val="22E6B7"/>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78" name="Freeform 17">
            <a:extLst>
              <a:ext uri="{FF2B5EF4-FFF2-40B4-BE49-F238E27FC236}">
                <a16:creationId xmlns:a16="http://schemas.microsoft.com/office/drawing/2014/main" id="{509EDD09-DC89-4DAC-97A0-CD58B3AD331D}"/>
              </a:ext>
            </a:extLst>
          </p:cNvPr>
          <p:cNvSpPr/>
          <p:nvPr/>
        </p:nvSpPr>
        <p:spPr>
          <a:xfrm>
            <a:off x="4443451" y="2445780"/>
            <a:ext cx="3469841" cy="647226"/>
          </a:xfrm>
          <a:custGeom>
            <a:avLst/>
            <a:gdLst>
              <a:gd name="connsiteX0" fmla="*/ 4349578 w 4349578"/>
              <a:gd name="connsiteY0" fmla="*/ 438516 h 850171"/>
              <a:gd name="connsiteX1" fmla="*/ 3286897 w 4349578"/>
              <a:gd name="connsiteY1" fmla="*/ 6029 h 850171"/>
              <a:gd name="connsiteX2" fmla="*/ 1260389 w 4349578"/>
              <a:gd name="connsiteY2" fmla="*/ 722721 h 850171"/>
              <a:gd name="connsiteX3" fmla="*/ 0 w 4349578"/>
              <a:gd name="connsiteY3" fmla="*/ 846289 h 850171"/>
              <a:gd name="connsiteX0" fmla="*/ 4349578 w 4349578"/>
              <a:gd name="connsiteY0" fmla="*/ 414368 h 825532"/>
              <a:gd name="connsiteX1" fmla="*/ 2866768 w 4349578"/>
              <a:gd name="connsiteY1" fmla="*/ 6595 h 825532"/>
              <a:gd name="connsiteX2" fmla="*/ 1260389 w 4349578"/>
              <a:gd name="connsiteY2" fmla="*/ 698573 h 825532"/>
              <a:gd name="connsiteX3" fmla="*/ 0 w 4349578"/>
              <a:gd name="connsiteY3" fmla="*/ 822141 h 825532"/>
              <a:gd name="connsiteX0" fmla="*/ 4349578 w 4349578"/>
              <a:gd name="connsiteY0" fmla="*/ 436435 h 847599"/>
              <a:gd name="connsiteX1" fmla="*/ 2866768 w 4349578"/>
              <a:gd name="connsiteY1" fmla="*/ 28662 h 847599"/>
              <a:gd name="connsiteX2" fmla="*/ 1260389 w 4349578"/>
              <a:gd name="connsiteY2" fmla="*/ 720640 h 847599"/>
              <a:gd name="connsiteX3" fmla="*/ 0 w 4349578"/>
              <a:gd name="connsiteY3" fmla="*/ 844208 h 847599"/>
              <a:gd name="connsiteX0" fmla="*/ 4349578 w 4349578"/>
              <a:gd name="connsiteY0" fmla="*/ 424420 h 835584"/>
              <a:gd name="connsiteX1" fmla="*/ 2866768 w 4349578"/>
              <a:gd name="connsiteY1" fmla="*/ 16647 h 835584"/>
              <a:gd name="connsiteX2" fmla="*/ 1260389 w 4349578"/>
              <a:gd name="connsiteY2" fmla="*/ 708625 h 835584"/>
              <a:gd name="connsiteX3" fmla="*/ 0 w 4349578"/>
              <a:gd name="connsiteY3" fmla="*/ 832193 h 835584"/>
              <a:gd name="connsiteX0" fmla="*/ 4349578 w 4349578"/>
              <a:gd name="connsiteY0" fmla="*/ 366345 h 776555"/>
              <a:gd name="connsiteX1" fmla="*/ 2693774 w 4349578"/>
              <a:gd name="connsiteY1" fmla="*/ 20355 h 776555"/>
              <a:gd name="connsiteX2" fmla="*/ 1260389 w 4349578"/>
              <a:gd name="connsiteY2" fmla="*/ 650550 h 776555"/>
              <a:gd name="connsiteX3" fmla="*/ 0 w 4349578"/>
              <a:gd name="connsiteY3" fmla="*/ 774118 h 776555"/>
              <a:gd name="connsiteX0" fmla="*/ 4349578 w 4349578"/>
              <a:gd name="connsiteY0" fmla="*/ 413915 h 824125"/>
              <a:gd name="connsiteX1" fmla="*/ 2693774 w 4349578"/>
              <a:gd name="connsiteY1" fmla="*/ 67925 h 824125"/>
              <a:gd name="connsiteX2" fmla="*/ 1260389 w 4349578"/>
              <a:gd name="connsiteY2" fmla="*/ 698120 h 824125"/>
              <a:gd name="connsiteX3" fmla="*/ 0 w 4349578"/>
              <a:gd name="connsiteY3" fmla="*/ 821688 h 824125"/>
              <a:gd name="connsiteX0" fmla="*/ 4349578 w 4349578"/>
              <a:gd name="connsiteY0" fmla="*/ 355156 h 766711"/>
              <a:gd name="connsiteX1" fmla="*/ 2693774 w 4349578"/>
              <a:gd name="connsiteY1" fmla="*/ 9166 h 766711"/>
              <a:gd name="connsiteX2" fmla="*/ 963827 w 4349578"/>
              <a:gd name="connsiteY2" fmla="*/ 651718 h 766711"/>
              <a:gd name="connsiteX3" fmla="*/ 0 w 4349578"/>
              <a:gd name="connsiteY3" fmla="*/ 762929 h 766711"/>
              <a:gd name="connsiteX0" fmla="*/ 4349578 w 4349578"/>
              <a:gd name="connsiteY0" fmla="*/ 375921 h 787476"/>
              <a:gd name="connsiteX1" fmla="*/ 2693774 w 4349578"/>
              <a:gd name="connsiteY1" fmla="*/ 29931 h 787476"/>
              <a:gd name="connsiteX2" fmla="*/ 963827 w 4349578"/>
              <a:gd name="connsiteY2" fmla="*/ 672483 h 787476"/>
              <a:gd name="connsiteX3" fmla="*/ 0 w 4349578"/>
              <a:gd name="connsiteY3" fmla="*/ 783694 h 787476"/>
              <a:gd name="connsiteX0" fmla="*/ 4349578 w 4349578"/>
              <a:gd name="connsiteY0" fmla="*/ 399768 h 811323"/>
              <a:gd name="connsiteX1" fmla="*/ 2693774 w 4349578"/>
              <a:gd name="connsiteY1" fmla="*/ 53778 h 811323"/>
              <a:gd name="connsiteX2" fmla="*/ 963827 w 4349578"/>
              <a:gd name="connsiteY2" fmla="*/ 696330 h 811323"/>
              <a:gd name="connsiteX3" fmla="*/ 0 w 4349578"/>
              <a:gd name="connsiteY3" fmla="*/ 807541 h 811323"/>
            </a:gdLst>
            <a:ahLst/>
            <a:cxnLst>
              <a:cxn ang="0">
                <a:pos x="connsiteX0" y="connsiteY0"/>
              </a:cxn>
              <a:cxn ang="0">
                <a:pos x="connsiteX1" y="connsiteY1"/>
              </a:cxn>
              <a:cxn ang="0">
                <a:pos x="connsiteX2" y="connsiteY2"/>
              </a:cxn>
              <a:cxn ang="0">
                <a:pos x="connsiteX3" y="connsiteY3"/>
              </a:cxn>
            </a:cxnLst>
            <a:rect l="l" t="t" r="r" b="b"/>
            <a:pathLst>
              <a:path w="4349578" h="811323">
                <a:moveTo>
                  <a:pt x="4349578" y="399768"/>
                </a:moveTo>
                <a:cubicBezTo>
                  <a:pt x="4075670" y="159840"/>
                  <a:pt x="3344564" y="-119216"/>
                  <a:pt x="2693774" y="53778"/>
                </a:cubicBezTo>
                <a:cubicBezTo>
                  <a:pt x="2042984" y="226772"/>
                  <a:pt x="1412789" y="570703"/>
                  <a:pt x="963827" y="696330"/>
                </a:cubicBezTo>
                <a:cubicBezTo>
                  <a:pt x="514865" y="821957"/>
                  <a:pt x="356286" y="815778"/>
                  <a:pt x="0" y="807541"/>
                </a:cubicBezTo>
              </a:path>
            </a:pathLst>
          </a:custGeom>
          <a:noFill/>
          <a:ln w="38100" cap="flat" cmpd="sng" algn="ctr">
            <a:solidFill>
              <a:srgbClr val="22E6B7"/>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79" name="TextBox 121">
            <a:extLst>
              <a:ext uri="{FF2B5EF4-FFF2-40B4-BE49-F238E27FC236}">
                <a16:creationId xmlns:a16="http://schemas.microsoft.com/office/drawing/2014/main" id="{6D97B1B5-AB20-402D-8428-A17C917745E2}"/>
              </a:ext>
            </a:extLst>
          </p:cNvPr>
          <p:cNvSpPr txBox="1"/>
          <p:nvPr/>
        </p:nvSpPr>
        <p:spPr>
          <a:xfrm>
            <a:off x="1408427" y="2835103"/>
            <a:ext cx="3000797" cy="535531"/>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80000"/>
              </a:lnSpc>
            </a:pPr>
            <a:r>
              <a:rPr lang="en-CA" sz="1800" kern="0" dirty="0">
                <a:solidFill>
                  <a:prstClr val="white"/>
                </a:solidFill>
                <a:latin typeface="Arial Narrow" panose="020B0606020202030204" pitchFamily="34" charset="0"/>
                <a:cs typeface="Arial" pitchFamily="34" charset="0"/>
              </a:rPr>
              <a:t>Must assess / control the ventricular response rate</a:t>
            </a:r>
          </a:p>
        </p:txBody>
      </p:sp>
      <p:sp>
        <p:nvSpPr>
          <p:cNvPr id="80" name="Rectangle 79">
            <a:extLst>
              <a:ext uri="{FF2B5EF4-FFF2-40B4-BE49-F238E27FC236}">
                <a16:creationId xmlns:a16="http://schemas.microsoft.com/office/drawing/2014/main" id="{58B88A6F-84A0-40E4-9388-0FB50CCB2ADF}"/>
              </a:ext>
            </a:extLst>
          </p:cNvPr>
          <p:cNvSpPr/>
          <p:nvPr/>
        </p:nvSpPr>
        <p:spPr>
          <a:xfrm>
            <a:off x="590396" y="2788443"/>
            <a:ext cx="742336" cy="639716"/>
          </a:xfrm>
          <a:prstGeom prst="rect">
            <a:avLst/>
          </a:prstGeom>
          <a:solidFill>
            <a:srgbClr val="13A58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02</a:t>
            </a:r>
          </a:p>
        </p:txBody>
      </p:sp>
      <p:sp>
        <p:nvSpPr>
          <p:cNvPr id="81" name="Rectangle 80">
            <a:extLst>
              <a:ext uri="{FF2B5EF4-FFF2-40B4-BE49-F238E27FC236}">
                <a16:creationId xmlns:a16="http://schemas.microsoft.com/office/drawing/2014/main" id="{6F46C98E-AF93-474B-A00A-9F8DF8F4FA45}"/>
              </a:ext>
            </a:extLst>
          </p:cNvPr>
          <p:cNvSpPr/>
          <p:nvPr/>
        </p:nvSpPr>
        <p:spPr>
          <a:xfrm>
            <a:off x="353358" y="3508546"/>
            <a:ext cx="3715508" cy="639716"/>
          </a:xfrm>
          <a:prstGeom prst="rect">
            <a:avLst/>
          </a:prstGeom>
          <a:solidFill>
            <a:schemeClr val="accent6">
              <a:lumMod val="75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Calibri"/>
              <a:ea typeface="+mn-ea"/>
              <a:cs typeface="+mn-cs"/>
            </a:endParaRPr>
          </a:p>
        </p:txBody>
      </p:sp>
      <p:sp>
        <p:nvSpPr>
          <p:cNvPr id="82" name="Block Arc 81">
            <a:extLst>
              <a:ext uri="{FF2B5EF4-FFF2-40B4-BE49-F238E27FC236}">
                <a16:creationId xmlns:a16="http://schemas.microsoft.com/office/drawing/2014/main" id="{C0979E86-883C-4E4F-96CA-6F33ED320BED}"/>
              </a:ext>
            </a:extLst>
          </p:cNvPr>
          <p:cNvSpPr/>
          <p:nvPr/>
        </p:nvSpPr>
        <p:spPr>
          <a:xfrm rot="5400000">
            <a:off x="5833054" y="2669358"/>
            <a:ext cx="2439690" cy="2392765"/>
          </a:xfrm>
          <a:prstGeom prst="blockArc">
            <a:avLst>
              <a:gd name="adj1" fmla="val 10838337"/>
              <a:gd name="adj2" fmla="val 2182271"/>
              <a:gd name="adj3" fmla="val 6616"/>
            </a:avLst>
          </a:prstGeom>
          <a:solidFill>
            <a:srgbClr val="FEA56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83" name="Freeform 16">
            <a:extLst>
              <a:ext uri="{FF2B5EF4-FFF2-40B4-BE49-F238E27FC236}">
                <a16:creationId xmlns:a16="http://schemas.microsoft.com/office/drawing/2014/main" id="{9CB5FA24-27D2-4B35-881D-A4AC77A304E6}"/>
              </a:ext>
            </a:extLst>
          </p:cNvPr>
          <p:cNvSpPr/>
          <p:nvPr/>
        </p:nvSpPr>
        <p:spPr>
          <a:xfrm>
            <a:off x="4068866" y="2697344"/>
            <a:ext cx="3036110" cy="1190621"/>
          </a:xfrm>
          <a:custGeom>
            <a:avLst/>
            <a:gdLst>
              <a:gd name="connsiteX0" fmla="*/ 3744097 w 3744097"/>
              <a:gd name="connsiteY0" fmla="*/ 77619 h 1574066"/>
              <a:gd name="connsiteX1" fmla="*/ 2619632 w 3744097"/>
              <a:gd name="connsiteY1" fmla="*/ 151759 h 1574066"/>
              <a:gd name="connsiteX2" fmla="*/ 1248032 w 3744097"/>
              <a:gd name="connsiteY2" fmla="*/ 1449219 h 1574066"/>
              <a:gd name="connsiteX3" fmla="*/ 0 w 3744097"/>
              <a:gd name="connsiteY3" fmla="*/ 1449219 h 1574066"/>
              <a:gd name="connsiteX0" fmla="*/ 3805880 w 3805880"/>
              <a:gd name="connsiteY0" fmla="*/ 77619 h 1598744"/>
              <a:gd name="connsiteX1" fmla="*/ 2681415 w 3805880"/>
              <a:gd name="connsiteY1" fmla="*/ 151759 h 1598744"/>
              <a:gd name="connsiteX2" fmla="*/ 1309815 w 3805880"/>
              <a:gd name="connsiteY2" fmla="*/ 1449219 h 1598744"/>
              <a:gd name="connsiteX3" fmla="*/ 0 w 3805880"/>
              <a:gd name="connsiteY3" fmla="*/ 1498646 h 1598744"/>
              <a:gd name="connsiteX0" fmla="*/ 3805880 w 3805880"/>
              <a:gd name="connsiteY0" fmla="*/ 70745 h 1548118"/>
              <a:gd name="connsiteX1" fmla="*/ 2681415 w 3805880"/>
              <a:gd name="connsiteY1" fmla="*/ 144885 h 1548118"/>
              <a:gd name="connsiteX2" fmla="*/ 1433382 w 3805880"/>
              <a:gd name="connsiteY2" fmla="*/ 1331134 h 1548118"/>
              <a:gd name="connsiteX3" fmla="*/ 0 w 3805880"/>
              <a:gd name="connsiteY3" fmla="*/ 1491772 h 1548118"/>
              <a:gd name="connsiteX0" fmla="*/ 3805880 w 3805880"/>
              <a:gd name="connsiteY0" fmla="*/ 29309 h 1501671"/>
              <a:gd name="connsiteX1" fmla="*/ 2607275 w 3805880"/>
              <a:gd name="connsiteY1" fmla="*/ 239373 h 1501671"/>
              <a:gd name="connsiteX2" fmla="*/ 1433382 w 3805880"/>
              <a:gd name="connsiteY2" fmla="*/ 1289698 h 1501671"/>
              <a:gd name="connsiteX3" fmla="*/ 0 w 3805880"/>
              <a:gd name="connsiteY3" fmla="*/ 1450336 h 1501671"/>
              <a:gd name="connsiteX0" fmla="*/ 3805880 w 3805880"/>
              <a:gd name="connsiteY0" fmla="*/ 46323 h 1521353"/>
              <a:gd name="connsiteX1" fmla="*/ 2780269 w 3805880"/>
              <a:gd name="connsiteY1" fmla="*/ 182247 h 1521353"/>
              <a:gd name="connsiteX2" fmla="*/ 1433382 w 3805880"/>
              <a:gd name="connsiteY2" fmla="*/ 1306712 h 1521353"/>
              <a:gd name="connsiteX3" fmla="*/ 0 w 3805880"/>
              <a:gd name="connsiteY3" fmla="*/ 1467350 h 1521353"/>
              <a:gd name="connsiteX0" fmla="*/ 3805880 w 3805880"/>
              <a:gd name="connsiteY0" fmla="*/ 32770 h 1507800"/>
              <a:gd name="connsiteX1" fmla="*/ 2780269 w 3805880"/>
              <a:gd name="connsiteY1" fmla="*/ 168694 h 1507800"/>
              <a:gd name="connsiteX2" fmla="*/ 1433382 w 3805880"/>
              <a:gd name="connsiteY2" fmla="*/ 1293159 h 1507800"/>
              <a:gd name="connsiteX3" fmla="*/ 0 w 3805880"/>
              <a:gd name="connsiteY3" fmla="*/ 1453797 h 1507800"/>
              <a:gd name="connsiteX0" fmla="*/ 3805880 w 3805880"/>
              <a:gd name="connsiteY0" fmla="*/ 16363 h 1486214"/>
              <a:gd name="connsiteX1" fmla="*/ 2706129 w 3805880"/>
              <a:gd name="connsiteY1" fmla="*/ 300568 h 1486214"/>
              <a:gd name="connsiteX2" fmla="*/ 1433382 w 3805880"/>
              <a:gd name="connsiteY2" fmla="*/ 1276752 h 1486214"/>
              <a:gd name="connsiteX3" fmla="*/ 0 w 3805880"/>
              <a:gd name="connsiteY3" fmla="*/ 1437390 h 1486214"/>
              <a:gd name="connsiteX0" fmla="*/ 3805880 w 3805880"/>
              <a:gd name="connsiteY0" fmla="*/ 22638 h 1492489"/>
              <a:gd name="connsiteX1" fmla="*/ 2706129 w 3805880"/>
              <a:gd name="connsiteY1" fmla="*/ 306843 h 1492489"/>
              <a:gd name="connsiteX2" fmla="*/ 1433382 w 3805880"/>
              <a:gd name="connsiteY2" fmla="*/ 1283027 h 1492489"/>
              <a:gd name="connsiteX3" fmla="*/ 0 w 3805880"/>
              <a:gd name="connsiteY3" fmla="*/ 1443665 h 1492489"/>
            </a:gdLst>
            <a:ahLst/>
            <a:cxnLst>
              <a:cxn ang="0">
                <a:pos x="connsiteX0" y="connsiteY0"/>
              </a:cxn>
              <a:cxn ang="0">
                <a:pos x="connsiteX1" y="connsiteY1"/>
              </a:cxn>
              <a:cxn ang="0">
                <a:pos x="connsiteX2" y="connsiteY2"/>
              </a:cxn>
              <a:cxn ang="0">
                <a:pos x="connsiteX3" y="connsiteY3"/>
              </a:cxn>
            </a:cxnLst>
            <a:rect l="l" t="t" r="r" b="b"/>
            <a:pathLst>
              <a:path w="3805880" h="1492489">
                <a:moveTo>
                  <a:pt x="3805880" y="22638"/>
                </a:moveTo>
                <a:cubicBezTo>
                  <a:pt x="3451653" y="-54592"/>
                  <a:pt x="3002691" y="72065"/>
                  <a:pt x="2706129" y="306843"/>
                </a:cubicBezTo>
                <a:cubicBezTo>
                  <a:pt x="2409567" y="541621"/>
                  <a:pt x="1884403" y="1093557"/>
                  <a:pt x="1433382" y="1283027"/>
                </a:cubicBezTo>
                <a:cubicBezTo>
                  <a:pt x="982361" y="1472497"/>
                  <a:pt x="405713" y="1551786"/>
                  <a:pt x="0" y="1443665"/>
                </a:cubicBezTo>
              </a:path>
            </a:pathLst>
          </a:custGeom>
          <a:noFill/>
          <a:ln w="38100" cap="flat" cmpd="sng" algn="ctr">
            <a:solidFill>
              <a:srgbClr val="FEA562"/>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84" name="TextBox 121">
            <a:extLst>
              <a:ext uri="{FF2B5EF4-FFF2-40B4-BE49-F238E27FC236}">
                <a16:creationId xmlns:a16="http://schemas.microsoft.com/office/drawing/2014/main" id="{86F2D36D-8EBB-4032-9C39-D4270272F9DB}"/>
              </a:ext>
            </a:extLst>
          </p:cNvPr>
          <p:cNvSpPr txBox="1"/>
          <p:nvPr/>
        </p:nvSpPr>
        <p:spPr>
          <a:xfrm>
            <a:off x="1042684" y="3504376"/>
            <a:ext cx="3026182" cy="658642"/>
          </a:xfrm>
          <a:prstGeom prst="rect">
            <a:avLst/>
          </a:prstGeom>
          <a:solidFill>
            <a:srgbClr val="FEA562"/>
          </a:solid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80000"/>
              </a:lnSpc>
            </a:pPr>
            <a:r>
              <a:rPr lang="en-CA" sz="1800" kern="0" dirty="0">
                <a:solidFill>
                  <a:schemeClr val="bg1"/>
                </a:solidFill>
                <a:latin typeface="Arial Narrow" panose="020B0606020202030204" pitchFamily="34" charset="0"/>
                <a:cs typeface="Arial" pitchFamily="34" charset="0"/>
              </a:rPr>
              <a:t>Ask why and why now?</a:t>
            </a:r>
          </a:p>
          <a:p>
            <a:pPr>
              <a:lnSpc>
                <a:spcPct val="80000"/>
              </a:lnSpc>
            </a:pPr>
            <a:r>
              <a:rPr lang="en-US" sz="1400" kern="0" dirty="0">
                <a:solidFill>
                  <a:schemeClr val="bg1"/>
                </a:solidFill>
                <a:latin typeface="Arial Narrow" panose="020B0606020202030204" pitchFamily="34" charset="0"/>
                <a:cs typeface="Arial" pitchFamily="34" charset="0"/>
              </a:rPr>
              <a:t>(electrolytes / creatinine / TSH, echocardiogram)</a:t>
            </a:r>
          </a:p>
        </p:txBody>
      </p:sp>
      <p:sp>
        <p:nvSpPr>
          <p:cNvPr id="85" name="Rectangle 84">
            <a:extLst>
              <a:ext uri="{FF2B5EF4-FFF2-40B4-BE49-F238E27FC236}">
                <a16:creationId xmlns:a16="http://schemas.microsoft.com/office/drawing/2014/main" id="{006ADA09-7FC1-4924-AB88-40F544388388}"/>
              </a:ext>
            </a:extLst>
          </p:cNvPr>
          <p:cNvSpPr/>
          <p:nvPr/>
        </p:nvSpPr>
        <p:spPr>
          <a:xfrm>
            <a:off x="245732" y="3508546"/>
            <a:ext cx="796951" cy="639716"/>
          </a:xfrm>
          <a:prstGeom prst="rect">
            <a:avLst/>
          </a:prstGeom>
          <a:solidFill>
            <a:srgbClr val="FE872E"/>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03</a:t>
            </a:r>
          </a:p>
        </p:txBody>
      </p:sp>
      <p:sp>
        <p:nvSpPr>
          <p:cNvPr id="86" name="Rectangle 85">
            <a:extLst>
              <a:ext uri="{FF2B5EF4-FFF2-40B4-BE49-F238E27FC236}">
                <a16:creationId xmlns:a16="http://schemas.microsoft.com/office/drawing/2014/main" id="{37CC223C-5B6B-4F17-8368-FD4C3BD83B52}"/>
              </a:ext>
            </a:extLst>
          </p:cNvPr>
          <p:cNvSpPr/>
          <p:nvPr/>
        </p:nvSpPr>
        <p:spPr>
          <a:xfrm>
            <a:off x="698021" y="4228649"/>
            <a:ext cx="3764130" cy="639716"/>
          </a:xfrm>
          <a:prstGeom prst="rect">
            <a:avLst/>
          </a:prstGeom>
          <a:solidFill>
            <a:srgbClr val="FF5353"/>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white"/>
              </a:solidFill>
              <a:effectLst/>
              <a:uLnTx/>
              <a:uFillTx/>
              <a:latin typeface="Calibri"/>
              <a:ea typeface="+mn-ea"/>
              <a:cs typeface="+mn-cs"/>
            </a:endParaRPr>
          </a:p>
        </p:txBody>
      </p:sp>
      <p:sp>
        <p:nvSpPr>
          <p:cNvPr id="87" name="Block Arc 86">
            <a:extLst>
              <a:ext uri="{FF2B5EF4-FFF2-40B4-BE49-F238E27FC236}">
                <a16:creationId xmlns:a16="http://schemas.microsoft.com/office/drawing/2014/main" id="{B9FA2AB1-901D-4BE1-B1ED-776F81725322}"/>
              </a:ext>
            </a:extLst>
          </p:cNvPr>
          <p:cNvSpPr/>
          <p:nvPr/>
        </p:nvSpPr>
        <p:spPr>
          <a:xfrm rot="5400000">
            <a:off x="6091610" y="2927582"/>
            <a:ext cx="1917978" cy="1881087"/>
          </a:xfrm>
          <a:prstGeom prst="blockArc">
            <a:avLst>
              <a:gd name="adj1" fmla="val 8967793"/>
              <a:gd name="adj2" fmla="val 2161550"/>
              <a:gd name="adj3" fmla="val 8273"/>
            </a:avLst>
          </a:prstGeom>
          <a:solidFill>
            <a:srgbClr val="FF5353"/>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88" name="Freeform 15">
            <a:extLst>
              <a:ext uri="{FF2B5EF4-FFF2-40B4-BE49-F238E27FC236}">
                <a16:creationId xmlns:a16="http://schemas.microsoft.com/office/drawing/2014/main" id="{9917A6C2-5BAB-4C4E-972D-F365AE3C24E0}"/>
              </a:ext>
            </a:extLst>
          </p:cNvPr>
          <p:cNvSpPr/>
          <p:nvPr/>
        </p:nvSpPr>
        <p:spPr>
          <a:xfrm>
            <a:off x="4443451" y="3080132"/>
            <a:ext cx="2198223" cy="1491357"/>
          </a:xfrm>
          <a:custGeom>
            <a:avLst/>
            <a:gdLst>
              <a:gd name="connsiteX0" fmla="*/ 2755556 w 2755556"/>
              <a:gd name="connsiteY0" fmla="*/ 0 h 1865870"/>
              <a:gd name="connsiteX1" fmla="*/ 1482810 w 2755556"/>
              <a:gd name="connsiteY1" fmla="*/ 1433384 h 1865870"/>
              <a:gd name="connsiteX2" fmla="*/ 0 w 2755556"/>
              <a:gd name="connsiteY2" fmla="*/ 1865870 h 1865870"/>
              <a:gd name="connsiteX0" fmla="*/ 2755556 w 2755556"/>
              <a:gd name="connsiteY0" fmla="*/ 0 h 1865870"/>
              <a:gd name="connsiteX1" fmla="*/ 1334529 w 2755556"/>
              <a:gd name="connsiteY1" fmla="*/ 1606378 h 1865870"/>
              <a:gd name="connsiteX2" fmla="*/ 0 w 2755556"/>
              <a:gd name="connsiteY2" fmla="*/ 1865870 h 1865870"/>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80105"/>
              <a:gd name="connsiteX1" fmla="*/ 1334529 w 2755556"/>
              <a:gd name="connsiteY1" fmla="*/ 1606378 h 1880105"/>
              <a:gd name="connsiteX2" fmla="*/ 0 w 2755556"/>
              <a:gd name="connsiteY2" fmla="*/ 1865870 h 1880105"/>
              <a:gd name="connsiteX0" fmla="*/ 2755556 w 2755556"/>
              <a:gd name="connsiteY0" fmla="*/ 0 h 1869473"/>
              <a:gd name="connsiteX1" fmla="*/ 1383956 w 2755556"/>
              <a:gd name="connsiteY1" fmla="*/ 1470454 h 1869473"/>
              <a:gd name="connsiteX2" fmla="*/ 0 w 2755556"/>
              <a:gd name="connsiteY2" fmla="*/ 1865870 h 1869473"/>
            </a:gdLst>
            <a:ahLst/>
            <a:cxnLst>
              <a:cxn ang="0">
                <a:pos x="connsiteX0" y="connsiteY0"/>
              </a:cxn>
              <a:cxn ang="0">
                <a:pos x="connsiteX1" y="connsiteY1"/>
              </a:cxn>
              <a:cxn ang="0">
                <a:pos x="connsiteX2" y="connsiteY2"/>
              </a:cxn>
            </a:cxnLst>
            <a:rect l="l" t="t" r="r" b="b"/>
            <a:pathLst>
              <a:path w="2755556" h="1869473">
                <a:moveTo>
                  <a:pt x="2755556" y="0"/>
                </a:moveTo>
                <a:cubicBezTo>
                  <a:pt x="2200531" y="437636"/>
                  <a:pt x="1843215" y="1159476"/>
                  <a:pt x="1383956" y="1470454"/>
                </a:cubicBezTo>
                <a:cubicBezTo>
                  <a:pt x="924697" y="1781432"/>
                  <a:pt x="474705" y="1891613"/>
                  <a:pt x="0" y="1865870"/>
                </a:cubicBezTo>
              </a:path>
            </a:pathLst>
          </a:custGeom>
          <a:noFill/>
          <a:ln w="38100" cap="flat" cmpd="sng" algn="ctr">
            <a:solidFill>
              <a:srgbClr val="FF5353"/>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89" name="TextBox 121">
            <a:extLst>
              <a:ext uri="{FF2B5EF4-FFF2-40B4-BE49-F238E27FC236}">
                <a16:creationId xmlns:a16="http://schemas.microsoft.com/office/drawing/2014/main" id="{E7B842EC-326C-4F8C-85E6-8727497C6AE0}"/>
              </a:ext>
            </a:extLst>
          </p:cNvPr>
          <p:cNvSpPr txBox="1"/>
          <p:nvPr/>
        </p:nvSpPr>
        <p:spPr>
          <a:xfrm>
            <a:off x="1398655" y="4296464"/>
            <a:ext cx="3063496" cy="535531"/>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80000"/>
              </a:lnSpc>
            </a:pPr>
            <a:r>
              <a:rPr lang="en-CA" sz="1800" kern="0" dirty="0">
                <a:solidFill>
                  <a:prstClr val="white"/>
                </a:solidFill>
                <a:latin typeface="Arial Narrow" panose="020B0606020202030204" pitchFamily="34" charset="0"/>
                <a:cs typeface="Arial" pitchFamily="34" charset="0"/>
              </a:rPr>
              <a:t>May consider establishing / maintaining sinus rhythm</a:t>
            </a:r>
          </a:p>
        </p:txBody>
      </p:sp>
      <p:sp>
        <p:nvSpPr>
          <p:cNvPr id="90" name="Rectangle 89">
            <a:extLst>
              <a:ext uri="{FF2B5EF4-FFF2-40B4-BE49-F238E27FC236}">
                <a16:creationId xmlns:a16="http://schemas.microsoft.com/office/drawing/2014/main" id="{67381CE4-9F77-4969-AD24-48349F0F9B80}"/>
              </a:ext>
            </a:extLst>
          </p:cNvPr>
          <p:cNvSpPr/>
          <p:nvPr/>
        </p:nvSpPr>
        <p:spPr>
          <a:xfrm>
            <a:off x="590396" y="4228649"/>
            <a:ext cx="742336" cy="639716"/>
          </a:xfrm>
          <a:prstGeom prst="rect">
            <a:avLst/>
          </a:prstGeom>
          <a:solidFill>
            <a:srgbClr val="E6000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04</a:t>
            </a:r>
          </a:p>
        </p:txBody>
      </p:sp>
      <p:sp>
        <p:nvSpPr>
          <p:cNvPr id="91" name="Rectangle 90">
            <a:extLst>
              <a:ext uri="{FF2B5EF4-FFF2-40B4-BE49-F238E27FC236}">
                <a16:creationId xmlns:a16="http://schemas.microsoft.com/office/drawing/2014/main" id="{993F2DEE-37DC-4D8E-8598-DD603236DBBE}"/>
              </a:ext>
            </a:extLst>
          </p:cNvPr>
          <p:cNvSpPr/>
          <p:nvPr/>
        </p:nvSpPr>
        <p:spPr>
          <a:xfrm>
            <a:off x="1042684" y="4948751"/>
            <a:ext cx="3764130" cy="639716"/>
          </a:xfrm>
          <a:prstGeom prst="rect">
            <a:avLst/>
          </a:prstGeom>
          <a:solidFill>
            <a:srgbClr val="BF2025"/>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Calibri"/>
              <a:ea typeface="+mn-ea"/>
              <a:cs typeface="+mn-cs"/>
            </a:endParaRPr>
          </a:p>
        </p:txBody>
      </p:sp>
      <p:sp>
        <p:nvSpPr>
          <p:cNvPr id="92" name="Block Arc 91">
            <a:extLst>
              <a:ext uri="{FF2B5EF4-FFF2-40B4-BE49-F238E27FC236}">
                <a16:creationId xmlns:a16="http://schemas.microsoft.com/office/drawing/2014/main" id="{4E1464D8-A784-44EB-8804-DD44D3E5A9CE}"/>
              </a:ext>
            </a:extLst>
          </p:cNvPr>
          <p:cNvSpPr/>
          <p:nvPr/>
        </p:nvSpPr>
        <p:spPr>
          <a:xfrm rot="5400000">
            <a:off x="6347370" y="3171622"/>
            <a:ext cx="1407556" cy="1380483"/>
          </a:xfrm>
          <a:prstGeom prst="blockArc">
            <a:avLst>
              <a:gd name="adj1" fmla="val 6738623"/>
              <a:gd name="adj2" fmla="val 2043077"/>
              <a:gd name="adj3" fmla="val 11219"/>
            </a:avLst>
          </a:prstGeom>
          <a:solidFill>
            <a:srgbClr val="BF2025"/>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93" name="Freeform 14">
            <a:extLst>
              <a:ext uri="{FF2B5EF4-FFF2-40B4-BE49-F238E27FC236}">
                <a16:creationId xmlns:a16="http://schemas.microsoft.com/office/drawing/2014/main" id="{5FE53336-7C4B-42DF-80F1-316EA3FCF549}"/>
              </a:ext>
            </a:extLst>
          </p:cNvPr>
          <p:cNvSpPr/>
          <p:nvPr/>
        </p:nvSpPr>
        <p:spPr>
          <a:xfrm>
            <a:off x="4806814" y="3612437"/>
            <a:ext cx="1677139" cy="1677138"/>
          </a:xfrm>
          <a:custGeom>
            <a:avLst/>
            <a:gdLst>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00648 w 2100648"/>
              <a:gd name="connsiteY0" fmla="*/ 0 h 2026508"/>
              <a:gd name="connsiteX1" fmla="*/ 1334529 w 2100648"/>
              <a:gd name="connsiteY1" fmla="*/ 1556951 h 2026508"/>
              <a:gd name="connsiteX2" fmla="*/ 0 w 2100648"/>
              <a:gd name="connsiteY2" fmla="*/ 2026508 h 2026508"/>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346886 w 2113005"/>
              <a:gd name="connsiteY1" fmla="*/ 155695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 name="connsiteX0" fmla="*/ 2113005 w 2113005"/>
              <a:gd name="connsiteY0" fmla="*/ 0 h 2113005"/>
              <a:gd name="connsiteX1" fmla="*/ 1297459 w 2113005"/>
              <a:gd name="connsiteY1" fmla="*/ 1519881 h 2113005"/>
              <a:gd name="connsiteX2" fmla="*/ 0 w 2113005"/>
              <a:gd name="connsiteY2" fmla="*/ 2113005 h 2113005"/>
            </a:gdLst>
            <a:ahLst/>
            <a:cxnLst>
              <a:cxn ang="0">
                <a:pos x="connsiteX0" y="connsiteY0"/>
              </a:cxn>
              <a:cxn ang="0">
                <a:pos x="connsiteX1" y="connsiteY1"/>
              </a:cxn>
              <a:cxn ang="0">
                <a:pos x="connsiteX2" y="connsiteY2"/>
              </a:cxn>
            </a:cxnLst>
            <a:rect l="l" t="t" r="r" b="b"/>
            <a:pathLst>
              <a:path w="2113005" h="2113005">
                <a:moveTo>
                  <a:pt x="2113005" y="0"/>
                </a:moveTo>
                <a:cubicBezTo>
                  <a:pt x="1966783" y="214185"/>
                  <a:pt x="1736124" y="1056504"/>
                  <a:pt x="1297459" y="1519881"/>
                </a:cubicBezTo>
                <a:cubicBezTo>
                  <a:pt x="858794" y="1983258"/>
                  <a:pt x="430426" y="2071815"/>
                  <a:pt x="0" y="2113005"/>
                </a:cubicBezTo>
              </a:path>
            </a:pathLst>
          </a:custGeom>
          <a:noFill/>
          <a:ln w="38100" cap="flat" cmpd="sng" algn="ctr">
            <a:solidFill>
              <a:srgbClr val="BF2025"/>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Calibri"/>
              <a:ea typeface="+mn-ea"/>
              <a:cs typeface="+mn-cs"/>
            </a:endParaRPr>
          </a:p>
        </p:txBody>
      </p:sp>
      <p:sp>
        <p:nvSpPr>
          <p:cNvPr id="94" name="TextBox 121">
            <a:extLst>
              <a:ext uri="{FF2B5EF4-FFF2-40B4-BE49-F238E27FC236}">
                <a16:creationId xmlns:a16="http://schemas.microsoft.com/office/drawing/2014/main" id="{8C0D1D30-3E00-4DF0-B8A7-FFEA3D1B20C2}"/>
              </a:ext>
            </a:extLst>
          </p:cNvPr>
          <p:cNvSpPr txBox="1"/>
          <p:nvPr/>
        </p:nvSpPr>
        <p:spPr>
          <a:xfrm>
            <a:off x="1740036" y="5016544"/>
            <a:ext cx="3066778" cy="535531"/>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nSpc>
                <a:spcPct val="80000"/>
              </a:lnSpc>
            </a:pPr>
            <a:r>
              <a:rPr lang="en-CA" sz="1800" kern="0" dirty="0">
                <a:solidFill>
                  <a:prstClr val="white"/>
                </a:solidFill>
                <a:latin typeface="Arial Narrow" panose="020B0606020202030204" pitchFamily="34" charset="0"/>
                <a:cs typeface="Arial" pitchFamily="34" charset="0"/>
              </a:rPr>
              <a:t>Must consider stroke risk and stroke prevention</a:t>
            </a:r>
          </a:p>
        </p:txBody>
      </p:sp>
      <p:sp>
        <p:nvSpPr>
          <p:cNvPr id="95" name="Rectangle 94">
            <a:extLst>
              <a:ext uri="{FF2B5EF4-FFF2-40B4-BE49-F238E27FC236}">
                <a16:creationId xmlns:a16="http://schemas.microsoft.com/office/drawing/2014/main" id="{4BF950AF-61C1-421D-BF24-BCDA37EE62DB}"/>
              </a:ext>
            </a:extLst>
          </p:cNvPr>
          <p:cNvSpPr/>
          <p:nvPr/>
        </p:nvSpPr>
        <p:spPr>
          <a:xfrm>
            <a:off x="935059" y="4948751"/>
            <a:ext cx="742336" cy="639716"/>
          </a:xfrm>
          <a:prstGeom prst="rect">
            <a:avLst/>
          </a:prstGeom>
          <a:solidFill>
            <a:srgbClr val="BF2025">
              <a:lumMod val="75000"/>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itchFamily="34" charset="0"/>
              </a:rPr>
              <a:t>05</a:t>
            </a:r>
          </a:p>
        </p:txBody>
      </p:sp>
    </p:spTree>
    <p:extLst>
      <p:ext uri="{BB962C8B-B14F-4D97-AF65-F5344CB8AC3E}">
        <p14:creationId xmlns:p14="http://schemas.microsoft.com/office/powerpoint/2010/main" val="23375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p:bldP spid="74" grpId="0" animBg="1"/>
      <p:bldP spid="76" grpId="0" animBg="1"/>
      <p:bldP spid="77" grpId="0" animBg="1"/>
      <p:bldP spid="78" grpId="0" animBg="1"/>
      <p:bldP spid="79" grpId="0"/>
      <p:bldP spid="80" grpId="0" animBg="1"/>
      <p:bldP spid="81" grpId="0" animBg="1"/>
      <p:bldP spid="82" grpId="0" animBg="1"/>
      <p:bldP spid="83" grpId="0" animBg="1"/>
      <p:bldP spid="84" grpId="0" animBg="1"/>
      <p:bldP spid="85" grpId="0" animBg="1"/>
      <p:bldP spid="86" grpId="0" animBg="1"/>
      <p:bldP spid="87" grpId="0" animBg="1"/>
      <p:bldP spid="88" grpId="0" animBg="1"/>
      <p:bldP spid="89" grpId="0"/>
      <p:bldP spid="90" grpId="0" animBg="1"/>
      <p:bldP spid="91" grpId="0" animBg="1"/>
      <p:bldP spid="92" grpId="0" animBg="1"/>
      <p:bldP spid="93" grpId="0" animBg="1"/>
      <p:bldP spid="94" grpId="0"/>
      <p:bldP spid="9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C-2020-first-page.jpg">
            <a:extLst>
              <a:ext uri="{FF2B5EF4-FFF2-40B4-BE49-F238E27FC236}">
                <a16:creationId xmlns:a16="http://schemas.microsoft.com/office/drawing/2014/main" id="{3EA81F78-1413-4674-A36A-7417FA95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2" name="Rectangle 1">
            <a:extLst>
              <a:ext uri="{FF2B5EF4-FFF2-40B4-BE49-F238E27FC236}">
                <a16:creationId xmlns:a16="http://schemas.microsoft.com/office/drawing/2014/main" id="{8F38F57C-F2CC-41DA-8963-9F69B92ACCE8}"/>
              </a:ext>
            </a:extLst>
          </p:cNvPr>
          <p:cNvSpPr/>
          <p:nvPr/>
        </p:nvSpPr>
        <p:spPr>
          <a:xfrm>
            <a:off x="0" y="0"/>
            <a:ext cx="3195263" cy="6858000"/>
          </a:xfrm>
          <a:prstGeom prst="rect">
            <a:avLst/>
          </a:prstGeom>
          <a:solidFill>
            <a:srgbClr val="052D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5">
            <a:extLst>
              <a:ext uri="{FF2B5EF4-FFF2-40B4-BE49-F238E27FC236}">
                <a16:creationId xmlns:a16="http://schemas.microsoft.com/office/drawing/2014/main" id="{82B2875E-EB10-45D2-B300-A93177E73873}"/>
              </a:ext>
            </a:extLst>
          </p:cNvPr>
          <p:cNvSpPr>
            <a:spLocks/>
          </p:cNvSpPr>
          <p:nvPr/>
        </p:nvSpPr>
        <p:spPr bwMode="auto">
          <a:xfrm>
            <a:off x="75578" y="744448"/>
            <a:ext cx="3108960" cy="458607"/>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 fmla="*/ 0 w 36059"/>
              <a:gd name="connsiteY0" fmla="*/ 6115 h 10000"/>
              <a:gd name="connsiteX1" fmla="*/ 3204 w 36059"/>
              <a:gd name="connsiteY1" fmla="*/ 6319 h 10000"/>
              <a:gd name="connsiteX2" fmla="*/ 3685 w 36059"/>
              <a:gd name="connsiteY2" fmla="*/ 2834 h 10000"/>
              <a:gd name="connsiteX3" fmla="*/ 4165 w 36059"/>
              <a:gd name="connsiteY3" fmla="*/ 10000 h 10000"/>
              <a:gd name="connsiteX4" fmla="*/ 4647 w 36059"/>
              <a:gd name="connsiteY4" fmla="*/ 0 h 10000"/>
              <a:gd name="connsiteX5" fmla="*/ 5124 w 36059"/>
              <a:gd name="connsiteY5" fmla="*/ 10000 h 10000"/>
              <a:gd name="connsiteX6" fmla="*/ 5606 w 36059"/>
              <a:gd name="connsiteY6" fmla="*/ 6450 h 10000"/>
              <a:gd name="connsiteX7" fmla="*/ 36059 w 36059"/>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rgbClr val="22E6B7"/>
            </a:solidFill>
            <a:prstDash val="solid"/>
            <a:round/>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BB59"/>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DBD5C798-D1EE-4B7D-B2A8-4066E544C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
        <p:nvSpPr>
          <p:cNvPr id="4" name="Rectangle 3">
            <a:extLst>
              <a:ext uri="{FF2B5EF4-FFF2-40B4-BE49-F238E27FC236}">
                <a16:creationId xmlns:a16="http://schemas.microsoft.com/office/drawing/2014/main" id="{ABCB5FB6-A45A-43A8-9E75-4B43870F58DB}"/>
              </a:ext>
            </a:extLst>
          </p:cNvPr>
          <p:cNvSpPr/>
          <p:nvPr/>
        </p:nvSpPr>
        <p:spPr>
          <a:xfrm>
            <a:off x="3437587" y="1368049"/>
            <a:ext cx="5553180" cy="4524315"/>
          </a:xfrm>
          <a:prstGeom prst="rect">
            <a:avLst/>
          </a:prstGeom>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00BF96"/>
              </a:buClr>
              <a:buSzTx/>
              <a:buFont typeface="Wingdings" panose="05000000000000000000" pitchFamily="2" charset="2"/>
              <a:buChar char="§"/>
              <a:tabLst/>
              <a:defRPr/>
            </a:pPr>
            <a:r>
              <a:rPr lang="en-US" sz="3200" b="1" noProof="0" dirty="0">
                <a:solidFill>
                  <a:prstClr val="black"/>
                </a:solidFill>
                <a:latin typeface="Arial Narrow" panose="020B0606020202030204" pitchFamily="34" charset="0"/>
              </a:rPr>
              <a:t>Jean Bella had a myocardial infarction in 2010 and a stroke in 2015 (Rx: ASA 81 mg OD)</a:t>
            </a:r>
          </a:p>
          <a:p>
            <a:pPr marR="0" lvl="0" algn="l" defTabSz="457200" rtl="0" eaLnBrk="1" fontAlgn="auto" latinLnBrk="0" hangingPunct="1">
              <a:lnSpc>
                <a:spcPct val="100000"/>
              </a:lnSpc>
              <a:spcBef>
                <a:spcPts val="0"/>
              </a:spcBef>
              <a:spcAft>
                <a:spcPts val="0"/>
              </a:spcAft>
              <a:buClr>
                <a:srgbClr val="00BF96"/>
              </a:buClr>
              <a:buSzTx/>
              <a:tabLst/>
              <a:defRPr/>
            </a:pPr>
            <a:endParaRPr lang="en-US" sz="2000" b="1" noProof="0" dirty="0">
              <a:solidFill>
                <a:prstClr val="black"/>
              </a:solidFill>
              <a:latin typeface="Arial Narrow" panose="020B0606020202030204" pitchFamily="34" charset="0"/>
            </a:endParaRPr>
          </a:p>
          <a:p>
            <a:pPr marL="800100" lvl="1"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Weight: 58 kg</a:t>
            </a:r>
          </a:p>
          <a:p>
            <a:pPr lvl="1">
              <a:buClr>
                <a:srgbClr val="00BF96"/>
              </a:buClr>
            </a:pPr>
            <a:endParaRPr lang="en-US" sz="2800" b="1" dirty="0">
              <a:solidFill>
                <a:prstClr val="black"/>
              </a:solidFill>
              <a:latin typeface="Arial Narrow" panose="020B0606020202030204" pitchFamily="34" charset="0"/>
            </a:endParaRPr>
          </a:p>
          <a:p>
            <a:pPr marL="800100" lvl="1" indent="-342900">
              <a:buClr>
                <a:srgbClr val="00BF96"/>
              </a:buClr>
              <a:buFont typeface="Wingdings" panose="05000000000000000000" pitchFamily="2" charset="2"/>
              <a:buChar char="§"/>
            </a:pPr>
            <a:r>
              <a:rPr lang="en-US" sz="2800" b="1" noProof="0" dirty="0">
                <a:solidFill>
                  <a:prstClr val="black"/>
                </a:solidFill>
                <a:latin typeface="Arial Narrow" panose="020B0606020202030204" pitchFamily="34" charset="0"/>
              </a:rPr>
              <a:t>Serum Creatinine 102 µmol/L</a:t>
            </a:r>
          </a:p>
          <a:p>
            <a:pPr lvl="1">
              <a:buClr>
                <a:srgbClr val="00BF96"/>
              </a:buClr>
            </a:pPr>
            <a:endParaRPr lang="en-US" sz="2800" b="1" noProof="0" dirty="0">
              <a:solidFill>
                <a:prstClr val="black"/>
              </a:solidFill>
              <a:latin typeface="Arial Narrow" panose="020B0606020202030204" pitchFamily="34" charset="0"/>
            </a:endParaRPr>
          </a:p>
          <a:p>
            <a:pPr marL="800100" lvl="1" indent="-342900">
              <a:buClr>
                <a:srgbClr val="00BF96"/>
              </a:buClr>
              <a:buFont typeface="Wingdings" panose="05000000000000000000" pitchFamily="2" charset="2"/>
              <a:buChar char="§"/>
            </a:pPr>
            <a:r>
              <a:rPr lang="en-US" sz="2800" b="1" dirty="0">
                <a:solidFill>
                  <a:prstClr val="black"/>
                </a:solidFill>
                <a:latin typeface="Arial Narrow" panose="020B0606020202030204" pitchFamily="34" charset="0"/>
              </a:rPr>
              <a:t>eGFR 44 ml/min/1.73 m</a:t>
            </a:r>
            <a:r>
              <a:rPr lang="en-US" sz="2800" b="1" baseline="30000" dirty="0">
                <a:solidFill>
                  <a:prstClr val="black"/>
                </a:solidFill>
                <a:latin typeface="Arial Narrow" panose="020B0606020202030204" pitchFamily="34" charset="0"/>
              </a:rPr>
              <a:t>2</a:t>
            </a:r>
            <a:endParaRPr lang="en-US" sz="2800" b="1" baseline="30000" noProof="0" dirty="0">
              <a:solidFill>
                <a:prstClr val="black"/>
              </a:solidFill>
              <a:latin typeface="Arial Narrow" panose="020B0606020202030204" pitchFamily="34" charset="0"/>
            </a:endParaRPr>
          </a:p>
          <a:p>
            <a:pPr lvl="1">
              <a:buClr>
                <a:srgbClr val="00BF96"/>
              </a:buClr>
            </a:pPr>
            <a:endParaRPr kumimoji="0" lang="en-US" sz="32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11" name="TextBox 10">
            <a:extLst>
              <a:ext uri="{FF2B5EF4-FFF2-40B4-BE49-F238E27FC236}">
                <a16:creationId xmlns:a16="http://schemas.microsoft.com/office/drawing/2014/main" id="{12D85AAA-EFE8-4D5D-8D4F-D86566904679}"/>
              </a:ext>
            </a:extLst>
          </p:cNvPr>
          <p:cNvSpPr txBox="1"/>
          <p:nvPr/>
        </p:nvSpPr>
        <p:spPr>
          <a:xfrm>
            <a:off x="75578" y="53068"/>
            <a:ext cx="3108960" cy="89255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Jean Bella</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84 </a:t>
            </a:r>
            <a:r>
              <a:rPr kumimoji="0" lang="en-US"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rPr>
              <a:t>years old</a:t>
            </a:r>
            <a:endParaRPr kumimoji="0" lang="en-CA"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rial Narrow" panose="020B0606020202030204" pitchFamily="34" charset="0"/>
              <a:ea typeface="+mn-ea"/>
              <a:cs typeface="+mn-cs"/>
            </a:endParaRPr>
          </a:p>
        </p:txBody>
      </p:sp>
      <p:pic>
        <p:nvPicPr>
          <p:cNvPr id="13" name="Picture 12" descr="A person looking at the camera&#10;&#10;Description automatically generated">
            <a:extLst>
              <a:ext uri="{FF2B5EF4-FFF2-40B4-BE49-F238E27FC236}">
                <a16:creationId xmlns:a16="http://schemas.microsoft.com/office/drawing/2014/main" id="{A946FF7C-D3F2-45E8-A34D-B86D523685B0}"/>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120669" y="1113248"/>
            <a:ext cx="3811739" cy="5732856"/>
          </a:xfrm>
          <a:prstGeom prst="rect">
            <a:avLst/>
          </a:prstGeom>
        </p:spPr>
      </p:pic>
      <p:sp>
        <p:nvSpPr>
          <p:cNvPr id="3" name="TextBox 2">
            <a:extLst>
              <a:ext uri="{FF2B5EF4-FFF2-40B4-BE49-F238E27FC236}">
                <a16:creationId xmlns:a16="http://schemas.microsoft.com/office/drawing/2014/main" id="{81674976-9097-43B3-9138-4216CEEF0B5A}"/>
              </a:ext>
            </a:extLst>
          </p:cNvPr>
          <p:cNvSpPr txBox="1"/>
          <p:nvPr/>
        </p:nvSpPr>
        <p:spPr>
          <a:xfrm>
            <a:off x="3341735" y="737047"/>
            <a:ext cx="4386130" cy="584775"/>
          </a:xfrm>
          <a:prstGeom prst="rect">
            <a:avLst/>
          </a:prstGeom>
          <a:noFill/>
        </p:spPr>
        <p:txBody>
          <a:bodyPr wrap="square" rtlCol="0">
            <a:spAutoFit/>
          </a:bodyPr>
          <a:lstStyle/>
          <a:p>
            <a:r>
              <a:rPr lang="en-CA" sz="3200" b="1" dirty="0">
                <a:solidFill>
                  <a:srgbClr val="13A985"/>
                </a:solidFill>
                <a:latin typeface="Arial Narrow" panose="020B0606020202030204" pitchFamily="34" charset="0"/>
              </a:rPr>
              <a:t>Relevant Case Findings:</a:t>
            </a:r>
          </a:p>
        </p:txBody>
      </p:sp>
    </p:spTree>
    <p:extLst>
      <p:ext uri="{BB962C8B-B14F-4D97-AF65-F5344CB8AC3E}">
        <p14:creationId xmlns:p14="http://schemas.microsoft.com/office/powerpoint/2010/main" val="9174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sign&#10;&#10;Description automatically generated">
            <a:extLst>
              <a:ext uri="{FF2B5EF4-FFF2-40B4-BE49-F238E27FC236}">
                <a16:creationId xmlns:a16="http://schemas.microsoft.com/office/drawing/2014/main" id="{E41EC1D7-B96E-4C63-85AB-82DD4EDE31D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20655067">
            <a:off x="-74435" y="1053020"/>
            <a:ext cx="2052444" cy="2342973"/>
          </a:xfrm>
          <a:prstGeom prst="rect">
            <a:avLst/>
          </a:prstGeom>
        </p:spPr>
      </p:pic>
      <p:pic>
        <p:nvPicPr>
          <p:cNvPr id="6" name="Picture 5" descr="C.C-2020-first-p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65610"/>
            <a:ext cx="5865836"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The “CCS Algorithm” (CHADS-65)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for OAC Therapy in AF </a:t>
            </a:r>
          </a:p>
        </p:txBody>
      </p:sp>
      <p:sp>
        <p:nvSpPr>
          <p:cNvPr id="12" name="Rectangle 11">
            <a:extLst>
              <a:ext uri="{FF2B5EF4-FFF2-40B4-BE49-F238E27FC236}">
                <a16:creationId xmlns:a16="http://schemas.microsoft.com/office/drawing/2014/main" id="{BC06B6E6-9488-4315-99EE-928243C70768}"/>
              </a:ext>
            </a:extLst>
          </p:cNvPr>
          <p:cNvSpPr/>
          <p:nvPr/>
        </p:nvSpPr>
        <p:spPr>
          <a:xfrm>
            <a:off x="161925" y="6322338"/>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CCS AF Guidelines. Can J </a:t>
            </a:r>
            <a:r>
              <a:rPr kumimoji="0" lang="en-CA"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CA"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3" name="Rectangle 12">
            <a:extLst>
              <a:ext uri="{FF2B5EF4-FFF2-40B4-BE49-F238E27FC236}">
                <a16:creationId xmlns:a16="http://schemas.microsoft.com/office/drawing/2014/main" id="{9F846E94-D178-44D3-B6AB-D801E0630736}"/>
              </a:ext>
            </a:extLst>
          </p:cNvPr>
          <p:cNvSpPr/>
          <p:nvPr/>
        </p:nvSpPr>
        <p:spPr>
          <a:xfrm>
            <a:off x="3094843" y="6389685"/>
            <a:ext cx="4734423"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pic>
        <p:nvPicPr>
          <p:cNvPr id="10" name="Picture 9">
            <a:extLst>
              <a:ext uri="{FF2B5EF4-FFF2-40B4-BE49-F238E27FC236}">
                <a16:creationId xmlns:a16="http://schemas.microsoft.com/office/drawing/2014/main" id="{C17D0109-6F8E-4DAC-8D32-1D0E3AE96EB3}"/>
              </a:ext>
            </a:extLst>
          </p:cNvPr>
          <p:cNvPicPr>
            <a:picLocks noChangeAspect="1"/>
          </p:cNvPicPr>
          <p:nvPr/>
        </p:nvPicPr>
        <p:blipFill>
          <a:blip r:embed="rId5"/>
          <a:stretch>
            <a:fillRect/>
          </a:stretch>
        </p:blipFill>
        <p:spPr>
          <a:xfrm>
            <a:off x="312555" y="2033373"/>
            <a:ext cx="5156163" cy="3770925"/>
          </a:xfrm>
          <a:prstGeom prst="rect">
            <a:avLst/>
          </a:prstGeom>
        </p:spPr>
      </p:pic>
      <p:pic>
        <p:nvPicPr>
          <p:cNvPr id="11" name="Picture 10">
            <a:extLst>
              <a:ext uri="{FF2B5EF4-FFF2-40B4-BE49-F238E27FC236}">
                <a16:creationId xmlns:a16="http://schemas.microsoft.com/office/drawing/2014/main" id="{20C1611F-9068-4310-A7D3-5FAA080BBA4E}"/>
              </a:ext>
            </a:extLst>
          </p:cNvPr>
          <p:cNvPicPr>
            <a:picLocks noChangeAspect="1"/>
          </p:cNvPicPr>
          <p:nvPr/>
        </p:nvPicPr>
        <p:blipFill>
          <a:blip r:embed="rId6"/>
          <a:stretch>
            <a:fillRect/>
          </a:stretch>
        </p:blipFill>
        <p:spPr>
          <a:xfrm>
            <a:off x="5917800" y="1567452"/>
            <a:ext cx="2604881" cy="4008250"/>
          </a:xfrm>
          <a:prstGeom prst="rect">
            <a:avLst/>
          </a:prstGeom>
          <a:ln>
            <a:noFill/>
          </a:ln>
          <a:effectLst>
            <a:outerShdw blurRad="292100" dist="139700" dir="2700000" algn="tl" rotWithShape="0">
              <a:srgbClr val="333333">
                <a:alpha val="65000"/>
              </a:srgbClr>
            </a:outerShdw>
          </a:effectLst>
        </p:spPr>
      </p:pic>
      <p:pic>
        <p:nvPicPr>
          <p:cNvPr id="17" name="Picture 16" descr="A close up of a sign&#10;&#10;Description automatically generated">
            <a:extLst>
              <a:ext uri="{FF2B5EF4-FFF2-40B4-BE49-F238E27FC236}">
                <a16:creationId xmlns:a16="http://schemas.microsoft.com/office/drawing/2014/main" id="{77200420-5343-40CF-BAC8-22108884D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94004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DOACs as Compared to Warfarin</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kumimoji="0" lang="en-US"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rPr>
              <a:t>Indirect Comparisons from the Clinical Trials </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graphicFrame>
        <p:nvGraphicFramePr>
          <p:cNvPr id="20" name="Table 19">
            <a:extLst>
              <a:ext uri="{FF2B5EF4-FFF2-40B4-BE49-F238E27FC236}">
                <a16:creationId xmlns:a16="http://schemas.microsoft.com/office/drawing/2014/main" id="{CA3BA62D-5605-45BF-8311-0FEFEBA90E1F}"/>
              </a:ext>
            </a:extLst>
          </p:cNvPr>
          <p:cNvGraphicFramePr>
            <a:graphicFrameLocks noGrp="1"/>
          </p:cNvGraphicFramePr>
          <p:nvPr/>
        </p:nvGraphicFramePr>
        <p:xfrm>
          <a:off x="244130" y="13848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Dabigatran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1" name="Arrow: Striped Right 20">
            <a:extLst>
              <a:ext uri="{FF2B5EF4-FFF2-40B4-BE49-F238E27FC236}">
                <a16:creationId xmlns:a16="http://schemas.microsoft.com/office/drawing/2014/main" id="{B5032165-8BCB-49CE-9DBD-D5068F24E95A}"/>
              </a:ext>
            </a:extLst>
          </p:cNvPr>
          <p:cNvSpPr/>
          <p:nvPr/>
        </p:nvSpPr>
        <p:spPr>
          <a:xfrm rot="16200000">
            <a:off x="5268196"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Arrow: Striped Right 21">
            <a:extLst>
              <a:ext uri="{FF2B5EF4-FFF2-40B4-BE49-F238E27FC236}">
                <a16:creationId xmlns:a16="http://schemas.microsoft.com/office/drawing/2014/main" id="{B46115DB-C90A-4379-8980-5C3C1CC9420F}"/>
              </a:ext>
            </a:extLst>
          </p:cNvPr>
          <p:cNvSpPr/>
          <p:nvPr/>
        </p:nvSpPr>
        <p:spPr>
          <a:xfrm rot="16200000">
            <a:off x="6687800"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Arrow: Striped Right 22">
            <a:extLst>
              <a:ext uri="{FF2B5EF4-FFF2-40B4-BE49-F238E27FC236}">
                <a16:creationId xmlns:a16="http://schemas.microsoft.com/office/drawing/2014/main" id="{DBA1BEF9-E6A9-4521-A509-AFA757BBF555}"/>
              </a:ext>
            </a:extLst>
          </p:cNvPr>
          <p:cNvSpPr/>
          <p:nvPr/>
        </p:nvSpPr>
        <p:spPr>
          <a:xfrm rot="16200000">
            <a:off x="8107404"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Striped Right 23">
            <a:extLst>
              <a:ext uri="{FF2B5EF4-FFF2-40B4-BE49-F238E27FC236}">
                <a16:creationId xmlns:a16="http://schemas.microsoft.com/office/drawing/2014/main" id="{7C0F56A2-C05B-42D7-ACB0-9E99DB8C96BC}"/>
              </a:ext>
            </a:extLst>
          </p:cNvPr>
          <p:cNvSpPr/>
          <p:nvPr/>
        </p:nvSpPr>
        <p:spPr>
          <a:xfrm rot="5400000" flipV="1">
            <a:off x="2443039" y="217680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Arrow: Striped Right 24">
            <a:extLst>
              <a:ext uri="{FF2B5EF4-FFF2-40B4-BE49-F238E27FC236}">
                <a16:creationId xmlns:a16="http://schemas.microsoft.com/office/drawing/2014/main" id="{56A9F0E3-C213-4ED3-900F-773FA3D3A442}"/>
              </a:ext>
            </a:extLst>
          </p:cNvPr>
          <p:cNvSpPr/>
          <p:nvPr/>
        </p:nvSpPr>
        <p:spPr>
          <a:xfrm rot="5400000" flipV="1">
            <a:off x="2443039" y="2811964"/>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Striped Right 25">
            <a:extLst>
              <a:ext uri="{FF2B5EF4-FFF2-40B4-BE49-F238E27FC236}">
                <a16:creationId xmlns:a16="http://schemas.microsoft.com/office/drawing/2014/main" id="{6D87C15A-7F57-466D-9D95-0EA2D3FA66C5}"/>
              </a:ext>
            </a:extLst>
          </p:cNvPr>
          <p:cNvSpPr/>
          <p:nvPr/>
        </p:nvSpPr>
        <p:spPr>
          <a:xfrm rot="5400000" flipV="1">
            <a:off x="2443039" y="3457753"/>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Left-Right Arrow 28">
            <a:extLst>
              <a:ext uri="{FF2B5EF4-FFF2-40B4-BE49-F238E27FC236}">
                <a16:creationId xmlns:a16="http://schemas.microsoft.com/office/drawing/2014/main" id="{8760FB4A-9549-4A1A-8171-07DCD9E31BF0}"/>
              </a:ext>
            </a:extLst>
          </p:cNvPr>
          <p:cNvSpPr/>
          <p:nvPr/>
        </p:nvSpPr>
        <p:spPr>
          <a:xfrm>
            <a:off x="2362672"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2" name="Arrow: Striped Right 41">
            <a:extLst>
              <a:ext uri="{FF2B5EF4-FFF2-40B4-BE49-F238E27FC236}">
                <a16:creationId xmlns:a16="http://schemas.microsoft.com/office/drawing/2014/main" id="{4D817C70-6760-4DB5-8E4D-11C599D2E4D9}"/>
              </a:ext>
            </a:extLst>
          </p:cNvPr>
          <p:cNvSpPr/>
          <p:nvPr/>
        </p:nvSpPr>
        <p:spPr>
          <a:xfrm rot="5400000" flipV="1">
            <a:off x="2443039" y="4735151"/>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Left-Right Arrow 28">
            <a:extLst>
              <a:ext uri="{FF2B5EF4-FFF2-40B4-BE49-F238E27FC236}">
                <a16:creationId xmlns:a16="http://schemas.microsoft.com/office/drawing/2014/main" id="{73BA7A33-E282-4E3A-BAEF-BCE5F74602BD}"/>
              </a:ext>
            </a:extLst>
          </p:cNvPr>
          <p:cNvSpPr/>
          <p:nvPr/>
        </p:nvSpPr>
        <p:spPr>
          <a:xfrm>
            <a:off x="3783964"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4" name="Left-Right Arrow 28">
            <a:extLst>
              <a:ext uri="{FF2B5EF4-FFF2-40B4-BE49-F238E27FC236}">
                <a16:creationId xmlns:a16="http://schemas.microsoft.com/office/drawing/2014/main" id="{B78647A8-186C-403F-8A7E-4B3CF04A0A15}"/>
              </a:ext>
            </a:extLst>
          </p:cNvPr>
          <p:cNvSpPr/>
          <p:nvPr/>
        </p:nvSpPr>
        <p:spPr>
          <a:xfrm>
            <a:off x="3783964"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5" name="Left-Right Arrow 28">
            <a:extLst>
              <a:ext uri="{FF2B5EF4-FFF2-40B4-BE49-F238E27FC236}">
                <a16:creationId xmlns:a16="http://schemas.microsoft.com/office/drawing/2014/main" id="{AEE8800A-5165-41D3-9F6B-1F9264A24298}"/>
              </a:ext>
            </a:extLst>
          </p:cNvPr>
          <p:cNvSpPr/>
          <p:nvPr/>
        </p:nvSpPr>
        <p:spPr>
          <a:xfrm>
            <a:off x="5161946"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6" name="Left-Right Arrow 28">
            <a:extLst>
              <a:ext uri="{FF2B5EF4-FFF2-40B4-BE49-F238E27FC236}">
                <a16:creationId xmlns:a16="http://schemas.microsoft.com/office/drawing/2014/main" id="{B18B429F-D29E-4F44-AAB5-1270C7C863DC}"/>
              </a:ext>
            </a:extLst>
          </p:cNvPr>
          <p:cNvSpPr/>
          <p:nvPr/>
        </p:nvSpPr>
        <p:spPr>
          <a:xfrm>
            <a:off x="6576702" y="47918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7" name="Left-Right Arrow 28">
            <a:extLst>
              <a:ext uri="{FF2B5EF4-FFF2-40B4-BE49-F238E27FC236}">
                <a16:creationId xmlns:a16="http://schemas.microsoft.com/office/drawing/2014/main" id="{52856699-2AD6-4A7F-A476-411E63AFB71C}"/>
              </a:ext>
            </a:extLst>
          </p:cNvPr>
          <p:cNvSpPr/>
          <p:nvPr/>
        </p:nvSpPr>
        <p:spPr>
          <a:xfrm>
            <a:off x="8023359"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48" name="Arrow: Striped Right 47">
            <a:extLst>
              <a:ext uri="{FF2B5EF4-FFF2-40B4-BE49-F238E27FC236}">
                <a16:creationId xmlns:a16="http://schemas.microsoft.com/office/drawing/2014/main" id="{A6E5EEDD-6429-4945-8A3C-71BA01823B3F}"/>
              </a:ext>
            </a:extLst>
          </p:cNvPr>
          <p:cNvSpPr/>
          <p:nvPr/>
        </p:nvSpPr>
        <p:spPr>
          <a:xfrm rot="5400000" flipV="1">
            <a:off x="3867540" y="346011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Arrow: Striped Right 48">
            <a:extLst>
              <a:ext uri="{FF2B5EF4-FFF2-40B4-BE49-F238E27FC236}">
                <a16:creationId xmlns:a16="http://schemas.microsoft.com/office/drawing/2014/main" id="{69762518-3023-4D4E-9246-612BF0BC4E47}"/>
              </a:ext>
            </a:extLst>
          </p:cNvPr>
          <p:cNvSpPr/>
          <p:nvPr/>
        </p:nvSpPr>
        <p:spPr>
          <a:xfrm rot="5400000" flipV="1">
            <a:off x="5260142" y="3462619"/>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Arrow: Striped Right 49">
            <a:extLst>
              <a:ext uri="{FF2B5EF4-FFF2-40B4-BE49-F238E27FC236}">
                <a16:creationId xmlns:a16="http://schemas.microsoft.com/office/drawing/2014/main" id="{1BB2B4A3-5323-4B16-9F68-398A48FDD470}"/>
              </a:ext>
            </a:extLst>
          </p:cNvPr>
          <p:cNvSpPr/>
          <p:nvPr/>
        </p:nvSpPr>
        <p:spPr>
          <a:xfrm rot="5400000" flipV="1">
            <a:off x="6684643" y="346505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Arrow: Striped Right 50">
            <a:extLst>
              <a:ext uri="{FF2B5EF4-FFF2-40B4-BE49-F238E27FC236}">
                <a16:creationId xmlns:a16="http://schemas.microsoft.com/office/drawing/2014/main" id="{1AFC51D6-5001-4884-8BDB-90FF2D7F0590}"/>
              </a:ext>
            </a:extLst>
          </p:cNvPr>
          <p:cNvSpPr/>
          <p:nvPr/>
        </p:nvSpPr>
        <p:spPr>
          <a:xfrm rot="5400000" flipV="1">
            <a:off x="8109143" y="346748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Arrow: Striped Right 51">
            <a:extLst>
              <a:ext uri="{FF2B5EF4-FFF2-40B4-BE49-F238E27FC236}">
                <a16:creationId xmlns:a16="http://schemas.microsoft.com/office/drawing/2014/main" id="{163902B9-6326-44AE-9C55-F29F65E2A558}"/>
              </a:ext>
            </a:extLst>
          </p:cNvPr>
          <p:cNvSpPr/>
          <p:nvPr/>
        </p:nvSpPr>
        <p:spPr>
          <a:xfrm rot="5400000" flipV="1">
            <a:off x="3886954" y="280168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Left-Right Arrow 28">
            <a:extLst>
              <a:ext uri="{FF2B5EF4-FFF2-40B4-BE49-F238E27FC236}">
                <a16:creationId xmlns:a16="http://schemas.microsoft.com/office/drawing/2014/main" id="{40025C7C-B545-4917-860D-E609D0E8B653}"/>
              </a:ext>
            </a:extLst>
          </p:cNvPr>
          <p:cNvSpPr/>
          <p:nvPr/>
        </p:nvSpPr>
        <p:spPr>
          <a:xfrm>
            <a:off x="5161946" y="27775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4" name="Arrow: Striped Right 53">
            <a:extLst>
              <a:ext uri="{FF2B5EF4-FFF2-40B4-BE49-F238E27FC236}">
                <a16:creationId xmlns:a16="http://schemas.microsoft.com/office/drawing/2014/main" id="{572C9E31-06BA-4BD0-9120-157824A1BC35}"/>
              </a:ext>
            </a:extLst>
          </p:cNvPr>
          <p:cNvSpPr/>
          <p:nvPr/>
        </p:nvSpPr>
        <p:spPr>
          <a:xfrm rot="5400000" flipV="1">
            <a:off x="6684643" y="281757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Left-Right Arrow 28">
            <a:extLst>
              <a:ext uri="{FF2B5EF4-FFF2-40B4-BE49-F238E27FC236}">
                <a16:creationId xmlns:a16="http://schemas.microsoft.com/office/drawing/2014/main" id="{62C74E7F-1A14-41B7-8D38-D6B23618144F}"/>
              </a:ext>
            </a:extLst>
          </p:cNvPr>
          <p:cNvSpPr/>
          <p:nvPr/>
        </p:nvSpPr>
        <p:spPr>
          <a:xfrm>
            <a:off x="8014957" y="28217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6" name="Left-Right Arrow 28">
            <a:extLst>
              <a:ext uri="{FF2B5EF4-FFF2-40B4-BE49-F238E27FC236}">
                <a16:creationId xmlns:a16="http://schemas.microsoft.com/office/drawing/2014/main" id="{3EF9691D-1948-4A1B-943A-09DAC778BA4F}"/>
              </a:ext>
            </a:extLst>
          </p:cNvPr>
          <p:cNvSpPr/>
          <p:nvPr/>
        </p:nvSpPr>
        <p:spPr>
          <a:xfrm>
            <a:off x="3783964" y="21721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7" name="Arrow: Striped Right 56">
            <a:extLst>
              <a:ext uri="{FF2B5EF4-FFF2-40B4-BE49-F238E27FC236}">
                <a16:creationId xmlns:a16="http://schemas.microsoft.com/office/drawing/2014/main" id="{5796484C-9FF1-4445-AD0C-928E6A69C635}"/>
              </a:ext>
            </a:extLst>
          </p:cNvPr>
          <p:cNvSpPr/>
          <p:nvPr/>
        </p:nvSpPr>
        <p:spPr>
          <a:xfrm rot="5400000" flipV="1">
            <a:off x="5264797" y="218362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Left-Right Arrow 28">
            <a:extLst>
              <a:ext uri="{FF2B5EF4-FFF2-40B4-BE49-F238E27FC236}">
                <a16:creationId xmlns:a16="http://schemas.microsoft.com/office/drawing/2014/main" id="{7EE5E3B9-4BC2-4D17-BCA6-EE494638C613}"/>
              </a:ext>
            </a:extLst>
          </p:cNvPr>
          <p:cNvSpPr/>
          <p:nvPr/>
        </p:nvSpPr>
        <p:spPr>
          <a:xfrm>
            <a:off x="6573383" y="21864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59" name="Left-Right Arrow 28">
            <a:extLst>
              <a:ext uri="{FF2B5EF4-FFF2-40B4-BE49-F238E27FC236}">
                <a16:creationId xmlns:a16="http://schemas.microsoft.com/office/drawing/2014/main" id="{DBB8CD65-1F3E-427A-8A03-063078547558}"/>
              </a:ext>
            </a:extLst>
          </p:cNvPr>
          <p:cNvSpPr/>
          <p:nvPr/>
        </p:nvSpPr>
        <p:spPr>
          <a:xfrm>
            <a:off x="7993606" y="22117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To date there are no head-to-head trials between apixaban, dabigatran, </a:t>
            </a:r>
            <a:r>
              <a:rPr kumimoji="0" lang="en-US" sz="1600" b="1" i="0" u="none" strike="noStrike" kern="1200" cap="none" spc="0" normalizeH="0" baseline="0" noProof="0" dirty="0" err="1">
                <a:ln>
                  <a:noFill/>
                </a:ln>
                <a:solidFill>
                  <a:prstClr val="black">
                    <a:lumMod val="85000"/>
                    <a:lumOff val="15000"/>
                  </a:prstClr>
                </a:solidFill>
                <a:effectLst/>
                <a:uLnTx/>
                <a:uFillTx/>
                <a:latin typeface="Arial Narrow" panose="020B0606020202030204" pitchFamily="34" charset="0"/>
                <a:ea typeface="+mn-ea"/>
                <a:cs typeface="Lato"/>
              </a:rPr>
              <a:t>edoxaban</a:t>
            </a:r>
            <a:r>
              <a:rPr kumimoji="0" lang="en-US" sz="16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rPr>
              <a:t>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Patel et al., NEJM 2011; 365: 883-891</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startAt="3"/>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Giuliano RP et al NEJM 2013; 369:2091</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342090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C-2020-first-page.jpg">
            <a:extLst>
              <a:ext uri="{FF2B5EF4-FFF2-40B4-BE49-F238E27FC236}">
                <a16:creationId xmlns:a16="http://schemas.microsoft.com/office/drawing/2014/main" id="{48636CF2-ADEF-45B9-9423-599517762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4633"/>
            <a:ext cx="9144000" cy="1223367"/>
          </a:xfrm>
          <a:prstGeom prst="rect">
            <a:avLst/>
          </a:prstGeom>
        </p:spPr>
      </p:pic>
      <p:pic>
        <p:nvPicPr>
          <p:cNvPr id="11" name="Picture 10" descr="A person looking at the camera&#10;&#10;Description automatically generated">
            <a:extLst>
              <a:ext uri="{FF2B5EF4-FFF2-40B4-BE49-F238E27FC236}">
                <a16:creationId xmlns:a16="http://schemas.microsoft.com/office/drawing/2014/main" id="{1BAD0422-C180-4B61-944B-1D25426DED9D}"/>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4848" b="95960" l="9964" r="89976">
                        <a14:foregroundMark x1="37485" y1="90828" x2="37667" y2="95960"/>
                        <a14:foregroundMark x1="48724" y1="87919" x2="48724" y2="87919"/>
                        <a14:foregroundMark x1="52066" y1="7636" x2="52066" y2="11232"/>
                        <a14:foregroundMark x1="56501" y1="12646" x2="55407" y2="7515"/>
                        <a14:foregroundMark x1="43742" y1="12081" x2="45626" y2="6101"/>
                        <a14:foregroundMark x1="59174" y1="9455" x2="56683" y2="6101"/>
                        <a14:foregroundMark x1="51701" y1="4848" x2="57533" y2="6949"/>
                      </a14:backgroundRemoval>
                    </a14:imgEffect>
                  </a14:imgLayer>
                </a14:imgProps>
              </a:ext>
              <a:ext uri="{28A0092B-C50C-407E-A947-70E740481C1C}">
                <a14:useLocalDpi xmlns:a14="http://schemas.microsoft.com/office/drawing/2010/main" val="0"/>
              </a:ext>
            </a:extLst>
          </a:blip>
          <a:stretch>
            <a:fillRect/>
          </a:stretch>
        </p:blipFill>
        <p:spPr>
          <a:xfrm>
            <a:off x="4408309" y="42669"/>
            <a:ext cx="4312938" cy="6486659"/>
          </a:xfrm>
          <a:prstGeom prst="rect">
            <a:avLst/>
          </a:prstGeom>
        </p:spPr>
      </p:pic>
      <p:sp>
        <p:nvSpPr>
          <p:cNvPr id="17" name="Rectangle 16">
            <a:extLst>
              <a:ext uri="{FF2B5EF4-FFF2-40B4-BE49-F238E27FC236}">
                <a16:creationId xmlns:a16="http://schemas.microsoft.com/office/drawing/2014/main" id="{583F703E-5F2E-45D6-B071-D3FB233EB843}"/>
              </a:ext>
            </a:extLst>
          </p:cNvPr>
          <p:cNvSpPr/>
          <p:nvPr/>
        </p:nvSpPr>
        <p:spPr>
          <a:xfrm>
            <a:off x="0" y="106366"/>
            <a:ext cx="2277932"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rPr>
              <a:t>Case 9</a:t>
            </a:r>
            <a:endParaRPr kumimoji="0" lang="en-US" sz="4800" b="1" i="0" u="none" strike="noStrike" kern="1200" cap="none" spc="0" normalizeH="0" baseline="0" noProof="0" dirty="0">
              <a:ln>
                <a:noFill/>
              </a:ln>
              <a:solidFill>
                <a:srgbClr val="424242"/>
              </a:solidFill>
              <a:effectLst/>
              <a:uLnTx/>
              <a:uFillTx/>
              <a:latin typeface="Arial Narrow" panose="020B0606020202030204" pitchFamily="34" charset="0"/>
              <a:ea typeface="+mn-ea"/>
              <a:cs typeface="Aharoni" panose="02010803020104030203" pitchFamily="2" charset="-79"/>
            </a:endParaRPr>
          </a:p>
        </p:txBody>
      </p:sp>
      <p:sp>
        <p:nvSpPr>
          <p:cNvPr id="16" name="AutoShape 6" descr="Related image">
            <a:extLst>
              <a:ext uri="{FF2B5EF4-FFF2-40B4-BE49-F238E27FC236}">
                <a16:creationId xmlns:a16="http://schemas.microsoft.com/office/drawing/2014/main" id="{8EBB92B4-2428-4096-85BF-4F416959DED4}"/>
              </a:ext>
            </a:extLst>
          </p:cNvPr>
          <p:cNvSpPr>
            <a:spLocks noChangeAspect="1" noChangeArrowheads="1"/>
          </p:cNvSpPr>
          <p:nvPr/>
        </p:nvSpPr>
        <p:spPr bwMode="auto">
          <a:xfrm>
            <a:off x="2713634" y="1088144"/>
            <a:ext cx="1858366" cy="1858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250E6C8-43A8-47E6-B78A-189197B49C48}"/>
              </a:ext>
            </a:extLst>
          </p:cNvPr>
          <p:cNvSpPr/>
          <p:nvPr/>
        </p:nvSpPr>
        <p:spPr>
          <a:xfrm>
            <a:off x="14445" y="2937434"/>
            <a:ext cx="9144000" cy="2094571"/>
          </a:xfrm>
          <a:prstGeom prst="rect">
            <a:avLst/>
          </a:prstGeom>
          <a:solidFill>
            <a:srgbClr val="42424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Hexagon 28">
            <a:extLst>
              <a:ext uri="{FF2B5EF4-FFF2-40B4-BE49-F238E27FC236}">
                <a16:creationId xmlns:a16="http://schemas.microsoft.com/office/drawing/2014/main" id="{07D6B309-7923-4781-80FC-868FC8A7E93B}"/>
              </a:ext>
            </a:extLst>
          </p:cNvPr>
          <p:cNvSpPr/>
          <p:nvPr/>
        </p:nvSpPr>
        <p:spPr>
          <a:xfrm>
            <a:off x="853735" y="2158076"/>
            <a:ext cx="1676062" cy="1444880"/>
          </a:xfrm>
          <a:prstGeom prst="hexagon">
            <a:avLst/>
          </a:prstGeom>
          <a:solidFill>
            <a:srgbClr val="22E6B7"/>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
            <a:extLst>
              <a:ext uri="{FF2B5EF4-FFF2-40B4-BE49-F238E27FC236}">
                <a16:creationId xmlns:a16="http://schemas.microsoft.com/office/drawing/2014/main" id="{CD5E9F53-F6A0-43AE-8C49-CF1CBDA29CCC}"/>
              </a:ext>
            </a:extLst>
          </p:cNvPr>
          <p:cNvSpPr>
            <a:spLocks noEditPoints="1"/>
          </p:cNvSpPr>
          <p:nvPr/>
        </p:nvSpPr>
        <p:spPr bwMode="auto">
          <a:xfrm>
            <a:off x="1333742" y="2635180"/>
            <a:ext cx="716048" cy="490672"/>
          </a:xfrm>
          <a:custGeom>
            <a:avLst/>
            <a:gdLst>
              <a:gd name="T0" fmla="*/ 450 w 2050"/>
              <a:gd name="T1" fmla="*/ 512 h 1408"/>
              <a:gd name="T2" fmla="*/ 898 w 2050"/>
              <a:gd name="T3" fmla="*/ 960 h 1408"/>
              <a:gd name="T4" fmla="*/ 450 w 2050"/>
              <a:gd name="T5" fmla="*/ 1408 h 1408"/>
              <a:gd name="T6" fmla="*/ 2 w 2050"/>
              <a:gd name="T7" fmla="*/ 960 h 1408"/>
              <a:gd name="T8" fmla="*/ 0 w 2050"/>
              <a:gd name="T9" fmla="*/ 896 h 1408"/>
              <a:gd name="T10" fmla="*/ 896 w 2050"/>
              <a:gd name="T11" fmla="*/ 0 h 1408"/>
              <a:gd name="T12" fmla="*/ 896 w 2050"/>
              <a:gd name="T13" fmla="*/ 256 h 1408"/>
              <a:gd name="T14" fmla="*/ 443 w 2050"/>
              <a:gd name="T15" fmla="*/ 443 h 1408"/>
              <a:gd name="T16" fmla="*/ 380 w 2050"/>
              <a:gd name="T17" fmla="*/ 517 h 1408"/>
              <a:gd name="T18" fmla="*/ 450 w 2050"/>
              <a:gd name="T19" fmla="*/ 512 h 1408"/>
              <a:gd name="T20" fmla="*/ 1602 w 2050"/>
              <a:gd name="T21" fmla="*/ 512 h 1408"/>
              <a:gd name="T22" fmla="*/ 2050 w 2050"/>
              <a:gd name="T23" fmla="*/ 960 h 1408"/>
              <a:gd name="T24" fmla="*/ 1602 w 2050"/>
              <a:gd name="T25" fmla="*/ 1408 h 1408"/>
              <a:gd name="T26" fmla="*/ 1154 w 2050"/>
              <a:gd name="T27" fmla="*/ 960 h 1408"/>
              <a:gd name="T28" fmla="*/ 1152 w 2050"/>
              <a:gd name="T29" fmla="*/ 896 h 1408"/>
              <a:gd name="T30" fmla="*/ 2048 w 2050"/>
              <a:gd name="T31" fmla="*/ 0 h 1408"/>
              <a:gd name="T32" fmla="*/ 2048 w 2050"/>
              <a:gd name="T33" fmla="*/ 256 h 1408"/>
              <a:gd name="T34" fmla="*/ 1595 w 2050"/>
              <a:gd name="T35" fmla="*/ 443 h 1408"/>
              <a:gd name="T36" fmla="*/ 1532 w 2050"/>
              <a:gd name="T37" fmla="*/ 517 h 1408"/>
              <a:gd name="T38" fmla="*/ 1602 w 2050"/>
              <a:gd name="T39" fmla="*/ 512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0" h="1408">
                <a:moveTo>
                  <a:pt x="450" y="512"/>
                </a:moveTo>
                <a:cubicBezTo>
                  <a:pt x="697" y="512"/>
                  <a:pt x="898" y="713"/>
                  <a:pt x="898" y="960"/>
                </a:cubicBezTo>
                <a:cubicBezTo>
                  <a:pt x="898" y="1207"/>
                  <a:pt x="697" y="1408"/>
                  <a:pt x="450" y="1408"/>
                </a:cubicBezTo>
                <a:cubicBezTo>
                  <a:pt x="203" y="1408"/>
                  <a:pt x="2" y="1207"/>
                  <a:pt x="2" y="960"/>
                </a:cubicBezTo>
                <a:cubicBezTo>
                  <a:pt x="0" y="896"/>
                  <a:pt x="0" y="896"/>
                  <a:pt x="0" y="896"/>
                </a:cubicBezTo>
                <a:cubicBezTo>
                  <a:pt x="0" y="401"/>
                  <a:pt x="401" y="0"/>
                  <a:pt x="896" y="0"/>
                </a:cubicBezTo>
                <a:cubicBezTo>
                  <a:pt x="896" y="256"/>
                  <a:pt x="896" y="256"/>
                  <a:pt x="896" y="256"/>
                </a:cubicBezTo>
                <a:cubicBezTo>
                  <a:pt x="725" y="256"/>
                  <a:pt x="564" y="323"/>
                  <a:pt x="443" y="443"/>
                </a:cubicBezTo>
                <a:cubicBezTo>
                  <a:pt x="420" y="467"/>
                  <a:pt x="399" y="491"/>
                  <a:pt x="380" y="517"/>
                </a:cubicBezTo>
                <a:cubicBezTo>
                  <a:pt x="403" y="514"/>
                  <a:pt x="426" y="512"/>
                  <a:pt x="450" y="512"/>
                </a:cubicBezTo>
                <a:close/>
                <a:moveTo>
                  <a:pt x="1602" y="512"/>
                </a:moveTo>
                <a:cubicBezTo>
                  <a:pt x="1849" y="512"/>
                  <a:pt x="2050" y="713"/>
                  <a:pt x="2050" y="960"/>
                </a:cubicBezTo>
                <a:cubicBezTo>
                  <a:pt x="2050" y="1207"/>
                  <a:pt x="1849" y="1408"/>
                  <a:pt x="1602" y="1408"/>
                </a:cubicBezTo>
                <a:cubicBezTo>
                  <a:pt x="1355" y="1408"/>
                  <a:pt x="1154" y="1207"/>
                  <a:pt x="1154" y="960"/>
                </a:cubicBezTo>
                <a:cubicBezTo>
                  <a:pt x="1152" y="896"/>
                  <a:pt x="1152" y="896"/>
                  <a:pt x="1152" y="896"/>
                </a:cubicBezTo>
                <a:cubicBezTo>
                  <a:pt x="1152" y="401"/>
                  <a:pt x="1553" y="0"/>
                  <a:pt x="2048" y="0"/>
                </a:cubicBezTo>
                <a:cubicBezTo>
                  <a:pt x="2048" y="256"/>
                  <a:pt x="2048" y="256"/>
                  <a:pt x="2048" y="256"/>
                </a:cubicBezTo>
                <a:cubicBezTo>
                  <a:pt x="1877" y="256"/>
                  <a:pt x="1716" y="323"/>
                  <a:pt x="1595" y="443"/>
                </a:cubicBezTo>
                <a:cubicBezTo>
                  <a:pt x="1572" y="467"/>
                  <a:pt x="1551" y="491"/>
                  <a:pt x="1532" y="517"/>
                </a:cubicBezTo>
                <a:cubicBezTo>
                  <a:pt x="1555" y="514"/>
                  <a:pt x="1578" y="512"/>
                  <a:pt x="1602" y="51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54D5F78-C870-433C-9C85-16DC3597EF2B}"/>
              </a:ext>
            </a:extLst>
          </p:cNvPr>
          <p:cNvSpPr/>
          <p:nvPr/>
        </p:nvSpPr>
        <p:spPr>
          <a:xfrm>
            <a:off x="178568" y="3655761"/>
            <a:ext cx="8979877" cy="1323439"/>
          </a:xfrm>
          <a:prstGeom prst="rect">
            <a:avLst/>
          </a:prstGeom>
        </p:spPr>
        <p:txBody>
          <a:bodyPr wrap="square">
            <a:spAutoFit/>
          </a:bodyPr>
          <a:lstStyle/>
          <a:p>
            <a:pPr lvl="0" algn="ctr">
              <a:defRPr/>
            </a:pPr>
            <a:r>
              <a:rPr lang="en-US" sz="4000" b="1" dirty="0">
                <a:solidFill>
                  <a:prstClr val="white">
                    <a:lumMod val="95000"/>
                  </a:prstClr>
                </a:solidFill>
                <a:latin typeface="Arial Narrow" panose="020B0606020202030204" pitchFamily="34" charset="0"/>
                <a:cs typeface="Candara"/>
              </a:rPr>
              <a:t>You decide to prescribe a DOAC to </a:t>
            </a:r>
          </a:p>
          <a:p>
            <a:pPr lvl="0" algn="ctr">
              <a:defRPr/>
            </a:pPr>
            <a:r>
              <a:rPr lang="en-US" sz="4000" b="1" dirty="0">
                <a:solidFill>
                  <a:prstClr val="white">
                    <a:lumMod val="95000"/>
                  </a:prstClr>
                </a:solidFill>
                <a:latin typeface="Arial Narrow" panose="020B0606020202030204" pitchFamily="34" charset="0"/>
                <a:cs typeface="Candara"/>
              </a:rPr>
              <a:t>Jean Bella </a:t>
            </a:r>
            <a:endParaRPr kumimoji="0" lang="en-CA" sz="4000" b="1" i="0" u="none" strike="noStrike" kern="1200" cap="none" spc="0" normalizeH="0" baseline="0" noProof="0" dirty="0">
              <a:ln>
                <a:noFill/>
              </a:ln>
              <a:solidFill>
                <a:prstClr val="white">
                  <a:lumMod val="95000"/>
                </a:prstClr>
              </a:solidFill>
              <a:effectLst/>
              <a:uLnTx/>
              <a:uFillTx/>
              <a:latin typeface="Arial Narrow" panose="020B0606020202030204" pitchFamily="34" charset="0"/>
              <a:ea typeface="+mn-ea"/>
              <a:cs typeface="Candara"/>
            </a:endParaRPr>
          </a:p>
        </p:txBody>
      </p:sp>
    </p:spTree>
    <p:extLst>
      <p:ext uri="{BB962C8B-B14F-4D97-AF65-F5344CB8AC3E}">
        <p14:creationId xmlns:p14="http://schemas.microsoft.com/office/powerpoint/2010/main" val="380300193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3688</TotalTime>
  <Words>5961</Words>
  <Application>Microsoft Office PowerPoint</Application>
  <PresentationFormat>On-screen Show (4:3)</PresentationFormat>
  <Paragraphs>513</Paragraphs>
  <Slides>44</Slides>
  <Notes>43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Agency FB</vt:lpstr>
      <vt:lpstr>Arial</vt:lpstr>
      <vt:lpstr>Arial Narrow</vt:lpstr>
      <vt:lpstr>Calibri</vt:lpstr>
      <vt:lpstr>Calibri Light</vt:lpstr>
      <vt:lpstr>Candara</vt:lpstr>
      <vt:lpstr>Open Sans</vt:lpstr>
      <vt:lpstr>Wingdings</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Marshall</dc:creator>
  <cp:lastModifiedBy>Lianne Goldin</cp:lastModifiedBy>
  <cp:revision>164</cp:revision>
  <dcterms:created xsi:type="dcterms:W3CDTF">2020-02-22T22:52:21Z</dcterms:created>
  <dcterms:modified xsi:type="dcterms:W3CDTF">2020-03-30T18:46:50Z</dcterms:modified>
</cp:coreProperties>
</file>